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7" r:id="rId2"/>
    <p:sldId id="256" r:id="rId3"/>
    <p:sldId id="258" r:id="rId4"/>
    <p:sldId id="259" r:id="rId5"/>
    <p:sldId id="278" r:id="rId6"/>
    <p:sldId id="301" r:id="rId7"/>
    <p:sldId id="260" r:id="rId8"/>
    <p:sldId id="261" r:id="rId9"/>
    <p:sldId id="300" r:id="rId10"/>
    <p:sldId id="262" r:id="rId11"/>
    <p:sldId id="302" r:id="rId12"/>
    <p:sldId id="263" r:id="rId13"/>
    <p:sldId id="264" r:id="rId14"/>
    <p:sldId id="265" r:id="rId15"/>
    <p:sldId id="266" r:id="rId16"/>
    <p:sldId id="303" r:id="rId17"/>
    <p:sldId id="267" r:id="rId18"/>
    <p:sldId id="268" r:id="rId19"/>
    <p:sldId id="269" r:id="rId20"/>
    <p:sldId id="270" r:id="rId21"/>
    <p:sldId id="271" r:id="rId22"/>
    <p:sldId id="272" r:id="rId23"/>
    <p:sldId id="304" r:id="rId24"/>
    <p:sldId id="273" r:id="rId25"/>
    <p:sldId id="305" r:id="rId26"/>
    <p:sldId id="274" r:id="rId27"/>
    <p:sldId id="275" r:id="rId28"/>
    <p:sldId id="306" r:id="rId29"/>
    <p:sldId id="276" r:id="rId30"/>
    <p:sldId id="277" r:id="rId31"/>
    <p:sldId id="307" r:id="rId32"/>
    <p:sldId id="285" r:id="rId33"/>
    <p:sldId id="286" r:id="rId34"/>
    <p:sldId id="287" r:id="rId35"/>
    <p:sldId id="288" r:id="rId36"/>
    <p:sldId id="291" r:id="rId37"/>
    <p:sldId id="309" r:id="rId38"/>
    <p:sldId id="290" r:id="rId39"/>
    <p:sldId id="292" r:id="rId40"/>
    <p:sldId id="293" r:id="rId41"/>
    <p:sldId id="289" r:id="rId42"/>
    <p:sldId id="294" r:id="rId43"/>
    <p:sldId id="296" r:id="rId44"/>
    <p:sldId id="299" r:id="rId45"/>
    <p:sldId id="298" r:id="rId46"/>
    <p:sldId id="295" r:id="rId4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94660"/>
  </p:normalViewPr>
  <p:slideViewPr>
    <p:cSldViewPr>
      <p:cViewPr varScale="1">
        <p:scale>
          <a:sx n="68" d="100"/>
          <a:sy n="68" d="100"/>
        </p:scale>
        <p:origin x="1458" y="4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4948D9-E24B-41B6-BE5A-98BB494C63F5}" type="datetimeFigureOut">
              <a:rPr lang="tr-TR" smtClean="0"/>
              <a:t>14.02.2021</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E0AD87-3641-4C74-B1AD-AC21CCEC0A24}" type="slidenum">
              <a:rPr lang="tr-TR" smtClean="0"/>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2E0AD87-3641-4C74-B1AD-AC21CCEC0A24}" type="slidenum">
              <a:rPr lang="tr-TR" smtClean="0"/>
              <a:t>39</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pPr/>
              <a:t>14.02.2021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pPr/>
              <a:t>14.02.2021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pPr/>
              <a:t>14.02.2021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A23720DD-5B6D-40BF-8493-A6B52D484E6B}" type="datetimeFigureOut">
              <a:rPr lang="tr-TR" smtClean="0"/>
              <a:pPr/>
              <a:t>14.02.2021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A23720DD-5B6D-40BF-8493-A6B52D484E6B}" type="datetimeFigureOut">
              <a:rPr lang="tr-TR" smtClean="0"/>
              <a:pPr/>
              <a:t>14.02.2021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23720DD-5B6D-40BF-8493-A6B52D484E6B}" type="datetimeFigureOut">
              <a:rPr lang="tr-TR" smtClean="0"/>
              <a:pPr/>
              <a:t>14.02.2021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pPr/>
              <a:t>14.02.2021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pPr/>
              <a:t>14.02.2021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pPr/>
              <a:t>14.02.2021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pPr/>
              <a:t>14.02.2021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pPr/>
              <a:t>14.02.2021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pPr/>
              <a:t>14.02.2021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9" descr="sunu kapa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4544" y="0"/>
            <a:ext cx="9144000"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lt Başlık 1"/>
          <p:cNvSpPr>
            <a:spLocks noGrp="1"/>
          </p:cNvSpPr>
          <p:nvPr>
            <p:ph type="subTitle" idx="1"/>
          </p:nvPr>
        </p:nvSpPr>
        <p:spPr>
          <a:xfrm>
            <a:off x="2214546" y="571480"/>
            <a:ext cx="6476160" cy="5786478"/>
          </a:xfrm>
        </p:spPr>
        <p:txBody>
          <a:bodyPr>
            <a:normAutofit fontScale="92500"/>
          </a:bodyPr>
          <a:lstStyle/>
          <a:p>
            <a:r>
              <a:rPr lang="tr-TR" b="1" spc="300" dirty="0">
                <a:ln w="11430" cmpd="sng">
                  <a:solidFill>
                    <a:schemeClr val="accent1">
                      <a:tint val="10000"/>
                    </a:schemeClr>
                  </a:solidFill>
                  <a:prstDash val="solid"/>
                  <a:miter lim="800000"/>
                </a:ln>
                <a:solidFill>
                  <a:schemeClr val="tx1">
                    <a:lumMod val="75000"/>
                    <a:lumOff val="25000"/>
                  </a:schemeClr>
                </a:solidFill>
                <a:effectLst>
                  <a:glow rad="45500">
                    <a:schemeClr val="accent1">
                      <a:satMod val="220000"/>
                      <a:alpha val="35000"/>
                    </a:schemeClr>
                  </a:glow>
                </a:effectLst>
              </a:rPr>
              <a:t>ÖZEL EĞİTİM POLİTİKALARI VE YASAL DÜZENLEMELER DÖNEM ÖDEVİ:</a:t>
            </a:r>
          </a:p>
          <a:p>
            <a:endParaRPr lang="tr-TR" b="1" spc="300" dirty="0">
              <a:ln w="11430" cmpd="sng">
                <a:solidFill>
                  <a:schemeClr val="accent1">
                    <a:tint val="10000"/>
                  </a:schemeClr>
                </a:solidFill>
                <a:prstDash val="solid"/>
                <a:miter lim="800000"/>
              </a:ln>
              <a:solidFill>
                <a:schemeClr val="tx1">
                  <a:lumMod val="75000"/>
                  <a:lumOff val="25000"/>
                </a:schemeClr>
              </a:solidFill>
              <a:effectLst>
                <a:glow rad="45500">
                  <a:schemeClr val="accent1">
                    <a:satMod val="220000"/>
                    <a:alpha val="35000"/>
                  </a:schemeClr>
                </a:glow>
              </a:effectLst>
            </a:endParaRPr>
          </a:p>
          <a:p>
            <a:r>
              <a:rPr lang="tr-TR" b="1" spc="300" dirty="0">
                <a:ln w="11430" cmpd="sng">
                  <a:solidFill>
                    <a:schemeClr val="accent1">
                      <a:tint val="10000"/>
                    </a:schemeClr>
                  </a:solidFill>
                  <a:prstDash val="solid"/>
                  <a:miter lim="800000"/>
                </a:ln>
                <a:solidFill>
                  <a:schemeClr val="tx1">
                    <a:lumMod val="75000"/>
                    <a:lumOff val="25000"/>
                  </a:schemeClr>
                </a:solidFill>
                <a:effectLst>
                  <a:glow rad="45500">
                    <a:schemeClr val="accent1">
                      <a:satMod val="220000"/>
                      <a:alpha val="35000"/>
                    </a:schemeClr>
                  </a:glow>
                </a:effectLst>
              </a:rPr>
              <a:t>KONU:İSLAMİYETTE ENGELLİLER</a:t>
            </a:r>
          </a:p>
          <a:p>
            <a:r>
              <a:rPr lang="tr-TR" b="1" spc="300" dirty="0">
                <a:ln w="11430" cmpd="sng">
                  <a:solidFill>
                    <a:schemeClr val="accent1">
                      <a:tint val="10000"/>
                    </a:schemeClr>
                  </a:solidFill>
                  <a:prstDash val="solid"/>
                  <a:miter lim="800000"/>
                </a:ln>
                <a:solidFill>
                  <a:schemeClr val="tx1">
                    <a:lumMod val="75000"/>
                    <a:lumOff val="25000"/>
                  </a:schemeClr>
                </a:solidFill>
                <a:effectLst>
                  <a:glow rad="45500">
                    <a:schemeClr val="accent1">
                      <a:satMod val="220000"/>
                      <a:alpha val="35000"/>
                    </a:schemeClr>
                  </a:glow>
                </a:effectLst>
              </a:rPr>
              <a:t>ÖĞRETMEN:AYFER KESKİN </a:t>
            </a:r>
          </a:p>
          <a:p>
            <a:endParaRPr lang="tr-TR" sz="2400" b="1" spc="300" dirty="0">
              <a:ln w="11430" cmpd="sng">
                <a:solidFill>
                  <a:schemeClr val="accent1">
                    <a:tint val="10000"/>
                  </a:schemeClr>
                </a:solidFill>
                <a:prstDash val="solid"/>
                <a:miter lim="800000"/>
              </a:ln>
              <a:solidFill>
                <a:schemeClr val="tx1">
                  <a:lumMod val="75000"/>
                  <a:lumOff val="25000"/>
                </a:schemeClr>
              </a:solidFill>
              <a:effectLst>
                <a:glow rad="45500">
                  <a:schemeClr val="accent1">
                    <a:satMod val="220000"/>
                    <a:alpha val="35000"/>
                  </a:schemeClr>
                </a:glow>
              </a:effectLst>
            </a:endParaRPr>
          </a:p>
          <a:p>
            <a:r>
              <a:rPr lang="tr-TR" sz="2400" b="1" spc="300" dirty="0">
                <a:ln w="11430" cmpd="sng">
                  <a:solidFill>
                    <a:srgbClr val="4F81BD">
                      <a:tint val="10000"/>
                    </a:srgbClr>
                  </a:solidFill>
                  <a:prstDash val="solid"/>
                  <a:miter lim="800000"/>
                </a:ln>
                <a:solidFill>
                  <a:prstClr val="black">
                    <a:lumMod val="75000"/>
                    <a:lumOff val="25000"/>
                  </a:prstClr>
                </a:solidFill>
                <a:effectLst>
                  <a:glow rad="45500">
                    <a:srgbClr val="4F81BD">
                      <a:satMod val="220000"/>
                      <a:alpha val="35000"/>
                    </a:srgbClr>
                  </a:glow>
                </a:effectLst>
              </a:rPr>
              <a:t>         </a:t>
            </a:r>
          </a:p>
          <a:p>
            <a:endParaRPr lang="tr-TR" sz="3600" b="1" spc="300" dirty="0">
              <a:ln w="11430" cmpd="sng">
                <a:solidFill>
                  <a:schemeClr val="accent1">
                    <a:tint val="10000"/>
                  </a:schemeClr>
                </a:solidFill>
                <a:prstDash val="solid"/>
                <a:miter lim="800000"/>
              </a:ln>
              <a:solidFill>
                <a:schemeClr val="tx1">
                  <a:lumMod val="75000"/>
                  <a:lumOff val="25000"/>
                </a:schemeClr>
              </a:solidFill>
              <a:effectLst>
                <a:glow rad="45500">
                  <a:schemeClr val="accent1">
                    <a:satMod val="220000"/>
                    <a:alpha val="35000"/>
                  </a:schemeClr>
                </a:glow>
              </a:effectLst>
            </a:endParaRPr>
          </a:p>
          <a:p>
            <a:r>
              <a:rPr lang="tr-TR" sz="3600" b="1" spc="300" dirty="0">
                <a:ln w="11430" cmpd="sng">
                  <a:solidFill>
                    <a:schemeClr val="accent1">
                      <a:tint val="10000"/>
                    </a:schemeClr>
                  </a:solidFill>
                  <a:prstDash val="solid"/>
                  <a:miter lim="800000"/>
                </a:ln>
                <a:solidFill>
                  <a:schemeClr val="tx1">
                    <a:lumMod val="75000"/>
                    <a:lumOff val="25000"/>
                  </a:schemeClr>
                </a:solidFill>
                <a:effectLst>
                  <a:glow rad="45500">
                    <a:schemeClr val="accent1">
                      <a:satMod val="220000"/>
                      <a:alpha val="35000"/>
                    </a:schemeClr>
                  </a:glow>
                </a:effectLst>
              </a:rPr>
              <a:t> KAYNAK:</a:t>
            </a:r>
            <a:r>
              <a:rPr lang="tr-TR" b="1" spc="300" dirty="0">
                <a:ln w="11430" cmpd="sng">
                  <a:solidFill>
                    <a:schemeClr val="accent1">
                      <a:tint val="10000"/>
                    </a:schemeClr>
                  </a:solidFill>
                  <a:prstDash val="solid"/>
                  <a:miter lim="800000"/>
                </a:ln>
                <a:solidFill>
                  <a:schemeClr val="tx1">
                    <a:lumMod val="75000"/>
                    <a:lumOff val="25000"/>
                  </a:schemeClr>
                </a:solidFill>
                <a:effectLst>
                  <a:glow rad="45500">
                    <a:schemeClr val="accent1">
                      <a:satMod val="220000"/>
                      <a:alpha val="35000"/>
                    </a:schemeClr>
                  </a:glow>
                </a:effectLst>
              </a:rPr>
              <a:t>ESKİ TÜRKLERDE MÜZİK İLE TEDAVİ </a:t>
            </a:r>
          </a:p>
          <a:p>
            <a:endParaRPr lang="tr-TR" dirty="0"/>
          </a:p>
        </p:txBody>
      </p:sp>
    </p:spTree>
    <p:extLst>
      <p:ext uri="{BB962C8B-B14F-4D97-AF65-F5344CB8AC3E}">
        <p14:creationId xmlns:p14="http://schemas.microsoft.com/office/powerpoint/2010/main" val="2321144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a:defRPr/>
            </a:pPr>
            <a:r>
              <a:rPr lang="tr-TR" sz="4000" dirty="0">
                <a:solidFill>
                  <a:srgbClr val="002060"/>
                </a:solidFill>
                <a:latin typeface="Times New Roman" pitchFamily="18" charset="0"/>
                <a:cs typeface="Times New Roman" pitchFamily="18" charset="0"/>
              </a:rPr>
              <a:t>İÇİNDEKİLER;</a:t>
            </a:r>
            <a:endParaRPr lang="tr-TR" sz="40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5 İçerik Yer Tutucusu"/>
          <p:cNvSpPr>
            <a:spLocks noGrp="1"/>
          </p:cNvSpPr>
          <p:nvPr>
            <p:ph idx="1"/>
          </p:nvPr>
        </p:nvSpPr>
        <p:spPr/>
        <p:txBody>
          <a:bodyPr>
            <a:normAutofit lnSpcReduction="10000"/>
          </a:bodyPr>
          <a:lstStyle/>
          <a:p>
            <a:pPr>
              <a:buFont typeface="+mj-lt"/>
              <a:buAutoNum type="arabicPeriod"/>
            </a:pPr>
            <a:r>
              <a:rPr lang="tr-TR" dirty="0">
                <a:latin typeface="Times New Roman" pitchFamily="18" charset="0"/>
                <a:cs typeface="Times New Roman" pitchFamily="18" charset="0"/>
              </a:rPr>
              <a:t>İSLAMİYET DIŞI TOPLUMLAR’DA ENGELLİLER:</a:t>
            </a:r>
          </a:p>
          <a:p>
            <a:pPr>
              <a:buFont typeface="+mj-lt"/>
              <a:buAutoNum type="arabicPeriod"/>
            </a:pPr>
            <a:r>
              <a:rPr lang="tr-TR" dirty="0">
                <a:latin typeface="Times New Roman" pitchFamily="18" charset="0"/>
                <a:cs typeface="Times New Roman" pitchFamily="18" charset="0"/>
              </a:rPr>
              <a:t>KURAN’DA ENGELLİLER:</a:t>
            </a:r>
          </a:p>
          <a:p>
            <a:pPr>
              <a:buFont typeface="+mj-lt"/>
              <a:buAutoNum type="arabicPeriod"/>
            </a:pPr>
            <a:r>
              <a:rPr lang="tr-TR" dirty="0">
                <a:latin typeface="Times New Roman" pitchFamily="18" charset="0"/>
                <a:cs typeface="Times New Roman" pitchFamily="18" charset="0"/>
              </a:rPr>
              <a:t>HZ. MUHAMMET DÖNEMİNDE ENGELLİLER:</a:t>
            </a:r>
          </a:p>
          <a:p>
            <a:pPr>
              <a:buFont typeface="+mj-lt"/>
              <a:buAutoNum type="arabicPeriod"/>
            </a:pPr>
            <a:r>
              <a:rPr lang="tr-TR" dirty="0">
                <a:latin typeface="Times New Roman" pitchFamily="18" charset="0"/>
                <a:cs typeface="Times New Roman" pitchFamily="18" charset="0"/>
              </a:rPr>
              <a:t>SELÇUKLU VE OSMANLI’DA ENGELLİLER:</a:t>
            </a:r>
          </a:p>
          <a:p>
            <a:pPr>
              <a:buFont typeface="+mj-lt"/>
              <a:buAutoNum type="arabicPeriod"/>
            </a:pPr>
            <a:r>
              <a:rPr lang="tr-TR" dirty="0">
                <a:latin typeface="Times New Roman" pitchFamily="18" charset="0"/>
                <a:cs typeface="Times New Roman" pitchFamily="18" charset="0"/>
              </a:rPr>
              <a:t>OSMANLILAR DÖNEMİNDE MÜZİK İLE TADAVİ YAPILAN HASTANELER:</a:t>
            </a:r>
          </a:p>
          <a:p>
            <a:pPr>
              <a:buNone/>
            </a:pPr>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396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marL="484632">
              <a:defRPr/>
            </a:pPr>
            <a:r>
              <a:rPr lang="tr-TR" dirty="0">
                <a:latin typeface="Times New Roman" pitchFamily="18" charset="0"/>
                <a:cs typeface="Times New Roman" pitchFamily="18" charset="0"/>
              </a:rPr>
              <a:t>İSLAMİYET DIŞI TOPLUMLARDA ENGELLİLER;</a:t>
            </a:r>
            <a:endParaRPr lang="tr-TR" sz="31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5 İçerik Yer Tutucusu"/>
          <p:cNvSpPr>
            <a:spLocks noGrp="1"/>
          </p:cNvSpPr>
          <p:nvPr>
            <p:ph idx="1"/>
          </p:nvPr>
        </p:nvSpPr>
        <p:spPr/>
        <p:txBody>
          <a:bodyPr>
            <a:normAutofit/>
          </a:bodyPr>
          <a:lstStyle/>
          <a:p>
            <a:pPr lvl="0"/>
            <a:r>
              <a:rPr lang="tr-TR" sz="2400" dirty="0">
                <a:latin typeface="Times New Roman" pitchFamily="18" charset="0"/>
                <a:cs typeface="Times New Roman" pitchFamily="18" charset="0"/>
              </a:rPr>
              <a:t>Yunanlı Tarihçi Homeros'un bize ulaşan Engelliler Tarihi adlı kitabında, kâhinlerin, engelliler hakkında, ‘Bunlar ruhlar âleminde isyan ettiler. Bundan dolayı onları cezalandırdım.’ dediği bu imajı günümüze kadar getiren söylemlerden bahseder.</a:t>
            </a:r>
          </a:p>
          <a:p>
            <a:pPr lvl="0">
              <a:buNone/>
            </a:pPr>
            <a:endParaRPr lang="tr-TR" sz="2400" dirty="0">
              <a:latin typeface="Times New Roman" pitchFamily="18" charset="0"/>
              <a:cs typeface="Times New Roman" pitchFamily="18" charset="0"/>
            </a:endParaRPr>
          </a:p>
          <a:p>
            <a:pPr lvl="0"/>
            <a:r>
              <a:rPr lang="tr-TR" sz="2400" dirty="0">
                <a:latin typeface="Times New Roman" pitchFamily="18" charset="0"/>
                <a:cs typeface="Times New Roman" pitchFamily="18" charset="0"/>
              </a:rPr>
              <a:t>1483-1546 yılında Alman din adamı Martin </a:t>
            </a:r>
            <a:r>
              <a:rPr lang="tr-TR" sz="2400" dirty="0" err="1">
                <a:latin typeface="Times New Roman" pitchFamily="18" charset="0"/>
                <a:cs typeface="Times New Roman" pitchFamily="18" charset="0"/>
              </a:rPr>
              <a:t>Luther</a:t>
            </a:r>
            <a:r>
              <a:rPr lang="tr-TR" sz="2400" dirty="0">
                <a:latin typeface="Times New Roman" pitchFamily="18" charset="0"/>
                <a:cs typeface="Times New Roman" pitchFamily="18" charset="0"/>
              </a:rPr>
              <a:t>, şeytanın reenkarnasyon yoluyla yeni doğan bir bebeğin bedenine girmesi sonucu onun öldürülmesinin de caiz sayılacağını savunmuştur. </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p:txBody>
          <a:bodyPr>
            <a:normAutofit/>
          </a:bodyPr>
          <a:lstStyle/>
          <a:p>
            <a:pPr lvl="0"/>
            <a:r>
              <a:rPr lang="tr-TR" sz="2400" dirty="0">
                <a:latin typeface="Times New Roman" pitchFamily="18" charset="0"/>
                <a:cs typeface="Times New Roman" pitchFamily="18" charset="0"/>
              </a:rPr>
              <a:t>1907 yılında ABD’nin </a:t>
            </a:r>
            <a:r>
              <a:rPr lang="tr-TR" sz="2400" dirty="0" err="1">
                <a:latin typeface="Times New Roman" pitchFamily="18" charset="0"/>
                <a:cs typeface="Times New Roman" pitchFamily="18" charset="0"/>
              </a:rPr>
              <a:t>İndiana</a:t>
            </a:r>
            <a:r>
              <a:rPr lang="tr-TR" sz="2400" dirty="0">
                <a:latin typeface="Times New Roman" pitchFamily="18" charset="0"/>
                <a:cs typeface="Times New Roman" pitchFamily="18" charset="0"/>
              </a:rPr>
              <a:t> Eyaletinde zihinsel özürlülerin kısırlaştırılmasını öngören bir yasa kabul edilmiş ve ardından 29 eyalette 30 bin insanın kısırlaştırıldığı belirtilmiştir.</a:t>
            </a:r>
          </a:p>
          <a:p>
            <a:pPr lvl="0">
              <a:buNone/>
            </a:pPr>
            <a:endParaRPr lang="tr-TR" sz="2400" dirty="0">
              <a:latin typeface="Times New Roman" pitchFamily="18" charset="0"/>
              <a:cs typeface="Times New Roman" pitchFamily="18" charset="0"/>
            </a:endParaRPr>
          </a:p>
          <a:p>
            <a:pPr lvl="0"/>
            <a:r>
              <a:rPr lang="tr-TR" sz="2400" dirty="0">
                <a:latin typeface="Times New Roman" pitchFamily="18" charset="0"/>
                <a:cs typeface="Times New Roman" pitchFamily="18" charset="0"/>
              </a:rPr>
              <a:t>Almanya’da 1933 yılında iktidara gelen Hitler'in, üstün bir Alman ırkı için toplumda hiçbir özürlü kalmamak üzere insanlık dışı bir anlayışla 1940 yılında 250 bin psikiyatrik hastanın ve özürlünün öldürülmesi emrini vermesi tarihe kara bir leke olarak geçmiştir.” ifadelerini kullandı.</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a:latin typeface="Times New Roman" pitchFamily="18" charset="0"/>
                <a:cs typeface="Times New Roman" pitchFamily="18" charset="0"/>
              </a:rPr>
              <a:t>KURAN’DA ENGELLİLER:</a:t>
            </a:r>
          </a:p>
        </p:txBody>
      </p:sp>
      <p:sp>
        <p:nvSpPr>
          <p:cNvPr id="3" name="2 İçerik Yer Tutucusu"/>
          <p:cNvSpPr>
            <a:spLocks noGrp="1"/>
          </p:cNvSpPr>
          <p:nvPr>
            <p:ph idx="1"/>
          </p:nvPr>
        </p:nvSpPr>
        <p:spPr>
          <a:xfrm>
            <a:off x="457200" y="1357298"/>
            <a:ext cx="8229600" cy="5072098"/>
          </a:xfrm>
        </p:spPr>
        <p:txBody>
          <a:bodyPr>
            <a:normAutofit fontScale="25000" lnSpcReduction="20000"/>
          </a:bodyPr>
          <a:lstStyle/>
          <a:p>
            <a:pPr algn="ctr">
              <a:buNone/>
            </a:pPr>
            <a:endParaRPr lang="tr-TR" sz="9600" dirty="0">
              <a:latin typeface="Times New Roman" pitchFamily="18" charset="0"/>
              <a:cs typeface="Times New Roman" pitchFamily="18" charset="0"/>
            </a:endParaRPr>
          </a:p>
          <a:p>
            <a:pPr lvl="0"/>
            <a:r>
              <a:rPr lang="tr-TR" sz="9600" dirty="0">
                <a:latin typeface="Times New Roman" pitchFamily="18" charset="0"/>
                <a:cs typeface="Times New Roman" pitchFamily="18" charset="0"/>
              </a:rPr>
              <a:t>İslam’a göre insan zübde-i kâinat ve eşref-i mahlûkattır. Bu medeniyetin temel manifestosu şudur: </a:t>
            </a:r>
            <a:r>
              <a:rPr lang="tr-TR" sz="9600" b="1" i="1" dirty="0">
                <a:latin typeface="Times New Roman" pitchFamily="18" charset="0"/>
                <a:cs typeface="Times New Roman" pitchFamily="18" charset="0"/>
              </a:rPr>
              <a:t>“Allah sizin ne biçimlerinize ne de bedenlerinize bakar fakat o sizin yüreklerinize bakar.”</a:t>
            </a:r>
            <a:r>
              <a:rPr lang="tr-TR" sz="9600" b="1" dirty="0">
                <a:latin typeface="Times New Roman" pitchFamily="18" charset="0"/>
                <a:cs typeface="Times New Roman" pitchFamily="18" charset="0"/>
              </a:rPr>
              <a:t> </a:t>
            </a:r>
            <a:r>
              <a:rPr lang="tr-TR" sz="9600" dirty="0">
                <a:latin typeface="Times New Roman" pitchFamily="18" charset="0"/>
                <a:cs typeface="Times New Roman" pitchFamily="18" charset="0"/>
              </a:rPr>
              <a:t>(Müslim, </a:t>
            </a:r>
            <a:r>
              <a:rPr lang="tr-TR" sz="9600" dirty="0" err="1">
                <a:latin typeface="Times New Roman" pitchFamily="18" charset="0"/>
                <a:cs typeface="Times New Roman" pitchFamily="18" charset="0"/>
              </a:rPr>
              <a:t>Birr</a:t>
            </a:r>
            <a:r>
              <a:rPr lang="tr-TR" sz="9600" dirty="0">
                <a:latin typeface="Times New Roman" pitchFamily="18" charset="0"/>
                <a:cs typeface="Times New Roman" pitchFamily="18" charset="0"/>
              </a:rPr>
              <a:t>, 45) Bunun için İslam, insanın bedeninden çok yüreğinin önemsendiği bir gönül medeniyetidir</a:t>
            </a:r>
          </a:p>
          <a:p>
            <a:pPr lvl="0"/>
            <a:endParaRPr lang="tr-TR" sz="9600" dirty="0">
              <a:latin typeface="Times New Roman" pitchFamily="18" charset="0"/>
              <a:cs typeface="Times New Roman" pitchFamily="18" charset="0"/>
            </a:endParaRPr>
          </a:p>
          <a:p>
            <a:pPr lvl="0"/>
            <a:r>
              <a:rPr lang="tr-TR" sz="9600" dirty="0">
                <a:latin typeface="Times New Roman" pitchFamily="18" charset="0"/>
                <a:cs typeface="Times New Roman" pitchFamily="18" charset="0"/>
              </a:rPr>
              <a:t>Her  ne sebeple ve her ne şekilde olursa olsun her türlü ayrımcılığı reddeden Kur ’an, engelliliklerinden dolayı toplum içinde dezavantajlı bir durumda olan bireylere ayrımcılık yapılmasını şiddetle eleştirmiştir.</a:t>
            </a:r>
          </a:p>
          <a:p>
            <a:pPr lvl="0"/>
            <a:endParaRPr lang="tr-TR" sz="9600" dirty="0">
              <a:latin typeface="Times New Roman" pitchFamily="18" charset="0"/>
              <a:cs typeface="Times New Roman" pitchFamily="18" charset="0"/>
            </a:endParaRPr>
          </a:p>
          <a:p>
            <a:pPr lvl="0">
              <a:buNone/>
            </a:pPr>
            <a:endParaRPr lang="tr-TR" sz="9600" dirty="0">
              <a:latin typeface="Times New Roman" pitchFamily="18" charset="0"/>
              <a:cs typeface="Times New Roman" pitchFamily="18" charset="0"/>
            </a:endParaRPr>
          </a:p>
          <a:p>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a:xfrm>
            <a:off x="457200" y="571480"/>
            <a:ext cx="8229600" cy="5554683"/>
          </a:xfrm>
        </p:spPr>
        <p:txBody>
          <a:bodyPr>
            <a:normAutofit/>
          </a:bodyPr>
          <a:lstStyle/>
          <a:p>
            <a:pPr lvl="0"/>
            <a:r>
              <a:rPr lang="tr-TR" sz="2400" dirty="0">
                <a:latin typeface="Times New Roman" pitchFamily="18" charset="0"/>
                <a:cs typeface="Times New Roman" pitchFamily="18" charset="0"/>
              </a:rPr>
              <a:t>Ayrıca Kur ’an; engelliliğin oluşturduğu olumsuzlukların ortadan kaldırılarak haklarının korunması ve engellilerin statülerinin düzeltilmesi/geliştirilmesi sorumluluğunu topluma yüklemiştir.</a:t>
            </a:r>
          </a:p>
          <a:p>
            <a:pPr lvl="0"/>
            <a:endParaRPr lang="tr-TR" sz="2400" dirty="0">
              <a:latin typeface="Times New Roman" pitchFamily="18" charset="0"/>
              <a:cs typeface="Times New Roman" pitchFamily="18" charset="0"/>
            </a:endParaRPr>
          </a:p>
          <a:p>
            <a:pPr lvl="0">
              <a:buNone/>
            </a:pPr>
            <a:endParaRPr lang="tr-TR" sz="2400" dirty="0">
              <a:latin typeface="Times New Roman" pitchFamily="18" charset="0"/>
              <a:cs typeface="Times New Roman" pitchFamily="18" charset="0"/>
            </a:endParaRPr>
          </a:p>
          <a:p>
            <a:pPr lvl="0"/>
            <a:r>
              <a:rPr lang="tr-TR" sz="2400" dirty="0">
                <a:latin typeface="Times New Roman" pitchFamily="18" charset="0"/>
                <a:cs typeface="Times New Roman" pitchFamily="18" charset="0"/>
              </a:rPr>
              <a:t> Engellileri ifade etmek için günümüzde sıkça kullanılan “özürlü” kavramı Kur’ an’da bugünkü kapsayıcı anlamıyla yer almamaktadır. Ancak “özür” anlamına gelen  ve 12 ayette kullanılan  “</a:t>
            </a:r>
            <a:r>
              <a:rPr lang="tr-TR" sz="2400" dirty="0" err="1">
                <a:latin typeface="Times New Roman" pitchFamily="18" charset="0"/>
                <a:cs typeface="Times New Roman" pitchFamily="18" charset="0"/>
              </a:rPr>
              <a:t>uzr</a:t>
            </a:r>
            <a:r>
              <a:rPr lang="tr-TR" sz="2400" dirty="0">
                <a:latin typeface="Times New Roman" pitchFamily="18" charset="0"/>
                <a:cs typeface="Times New Roman" pitchFamily="18" charset="0"/>
              </a:rPr>
              <a:t>” sözcüğü kullanılmaktadır.</a:t>
            </a:r>
          </a:p>
          <a:p>
            <a:endParaRPr lang="tr-TR" sz="2400"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933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1285860"/>
            <a:ext cx="8229600" cy="4840303"/>
          </a:xfrm>
        </p:spPr>
        <p:txBody>
          <a:bodyPr>
            <a:normAutofit/>
          </a:bodyPr>
          <a:lstStyle/>
          <a:p>
            <a:pPr lvl="0"/>
            <a:r>
              <a:rPr lang="tr-TR" sz="2400" dirty="0">
                <a:latin typeface="Times New Roman" pitchFamily="18" charset="0"/>
                <a:cs typeface="Times New Roman" pitchFamily="18" charset="0"/>
              </a:rPr>
              <a:t>Kur ’an, fiziksel yetersizlikler ve engelliliklerden çok az söz etmektedir. </a:t>
            </a:r>
          </a:p>
          <a:p>
            <a:pPr lvl="0"/>
            <a:endParaRPr lang="tr-TR" sz="2400" dirty="0">
              <a:latin typeface="Times New Roman" pitchFamily="18" charset="0"/>
              <a:cs typeface="Times New Roman" pitchFamily="18" charset="0"/>
            </a:endParaRPr>
          </a:p>
          <a:p>
            <a:pPr lvl="0">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 Kur ’an her ne zaman engellilikten söz etse bununla genelde mecazî/manevî bir anlamı kastetmektedir.  Zira Kur ’an, “Gözler kör olmaz; ancak göğüsler içindeki kalpler kör olur” (</a:t>
            </a:r>
            <a:r>
              <a:rPr lang="tr-TR" sz="2400" dirty="0" err="1">
                <a:latin typeface="Times New Roman" pitchFamily="18" charset="0"/>
                <a:cs typeface="Times New Roman" pitchFamily="18" charset="0"/>
              </a:rPr>
              <a:t>Hacc</a:t>
            </a:r>
            <a:r>
              <a:rPr lang="tr-TR" sz="2400" dirty="0">
                <a:latin typeface="Times New Roman" pitchFamily="18" charset="0"/>
                <a:cs typeface="Times New Roman" pitchFamily="18" charset="0"/>
              </a:rPr>
              <a:t> 22/46), ayetinde ifade edildiği üzere fiziksel yetersizlikleri bir eksiklik olarak görmemektedir.</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857232"/>
            <a:ext cx="8229600" cy="5268931"/>
          </a:xfrm>
        </p:spPr>
        <p:txBody>
          <a:bodyPr>
            <a:normAutofit/>
          </a:bodyPr>
          <a:lstStyle/>
          <a:p>
            <a:pPr lvl="0"/>
            <a:endParaRPr lang="tr-TR" sz="2800" dirty="0">
              <a:latin typeface="Times New Roman" pitchFamily="18" charset="0"/>
              <a:cs typeface="Times New Roman" pitchFamily="18" charset="0"/>
            </a:endParaRPr>
          </a:p>
          <a:p>
            <a:pPr lvl="0"/>
            <a:endParaRPr lang="tr-TR" sz="2800" dirty="0">
              <a:latin typeface="Times New Roman" pitchFamily="18" charset="0"/>
              <a:cs typeface="Times New Roman" pitchFamily="18" charset="0"/>
            </a:endParaRPr>
          </a:p>
          <a:p>
            <a:pPr lvl="0"/>
            <a:r>
              <a:rPr lang="tr-TR" sz="2400" dirty="0">
                <a:latin typeface="Times New Roman" pitchFamily="18" charset="0"/>
                <a:cs typeface="Times New Roman" pitchFamily="18" charset="0"/>
              </a:rPr>
              <a:t>Kur ’an’da görme engellilerden diğer özür gruplarına göre daha çok söz edilmektedir. Bunun nedeni o dönemde hastalık sebebiyle ve bunun yanında savaşların ok ve mızrak gibi delici aletlerle yapılmasından dolayı toplumlarda görme kabiliyetlerini kaybeden insanların hayli fazla olması olabilir.</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p:txBody>
          <a:bodyPr>
            <a:normAutofit/>
          </a:bodyPr>
          <a:lstStyle/>
          <a:p>
            <a:pPr lvl="0"/>
            <a:r>
              <a:rPr lang="tr-TR" sz="2400" dirty="0">
                <a:latin typeface="Times New Roman" pitchFamily="18" charset="0"/>
                <a:cs typeface="Times New Roman" pitchFamily="18" charset="0"/>
              </a:rPr>
              <a:t>Kuran’da engelli haklarının belirlenmesinde en önemli rol oynayan kişinin </a:t>
            </a:r>
            <a:r>
              <a:rPr lang="tr-TR" sz="2400" dirty="0" err="1">
                <a:latin typeface="Times New Roman" pitchFamily="18" charset="0"/>
                <a:cs typeface="Times New Roman" pitchFamily="18" charset="0"/>
              </a:rPr>
              <a:t>İbn</a:t>
            </a:r>
            <a:r>
              <a:rPr lang="tr-TR" sz="2400" dirty="0">
                <a:latin typeface="Times New Roman" pitchFamily="18" charset="0"/>
                <a:cs typeface="Times New Roman" pitchFamily="18" charset="0"/>
              </a:rPr>
              <a:t> Ümmi </a:t>
            </a:r>
            <a:r>
              <a:rPr lang="tr-TR" sz="2400" dirty="0" err="1">
                <a:latin typeface="Times New Roman" pitchFamily="18" charset="0"/>
                <a:cs typeface="Times New Roman" pitchFamily="18" charset="0"/>
              </a:rPr>
              <a:t>Mektûm</a:t>
            </a:r>
            <a:r>
              <a:rPr lang="tr-TR" sz="2400" dirty="0">
                <a:latin typeface="Times New Roman" pitchFamily="18" charset="0"/>
                <a:cs typeface="Times New Roman" pitchFamily="18" charset="0"/>
              </a:rPr>
              <a:t> olduğunu söylemek mümkündür. İslâm'da engellilerle ilgili çeşitli hükümlerin belirlenmesi, Abdullah </a:t>
            </a:r>
            <a:r>
              <a:rPr lang="tr-TR" sz="2400" dirty="0" err="1">
                <a:latin typeface="Times New Roman" pitchFamily="18" charset="0"/>
                <a:cs typeface="Times New Roman" pitchFamily="18" charset="0"/>
              </a:rPr>
              <a:t>İbn</a:t>
            </a:r>
            <a:r>
              <a:rPr lang="tr-TR" sz="2400" dirty="0">
                <a:latin typeface="Times New Roman" pitchFamily="18" charset="0"/>
                <a:cs typeface="Times New Roman" pitchFamily="18" charset="0"/>
              </a:rPr>
              <a:t> Ümmi </a:t>
            </a:r>
            <a:r>
              <a:rPr lang="tr-TR" sz="2400" dirty="0" err="1">
                <a:latin typeface="Times New Roman" pitchFamily="18" charset="0"/>
                <a:cs typeface="Times New Roman" pitchFamily="18" charset="0"/>
              </a:rPr>
              <a:t>Mektûm</a:t>
            </a:r>
            <a:r>
              <a:rPr lang="tr-TR" sz="2400" dirty="0">
                <a:latin typeface="Times New Roman" pitchFamily="18" charset="0"/>
                <a:cs typeface="Times New Roman" pitchFamily="18" charset="0"/>
              </a:rPr>
              <a:t> vesilesiyle mümkün olmuş, onların vekil bırakılmaları, imamlık yapmaları, müezzinlik yapmaları, savaşa iştirak etmeleri, farz namazlara katılmaları, korunma amacıyla köpek beslemeleri gibi konular açıklık  kazanmıştır.</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785794"/>
            <a:ext cx="8229600" cy="5340369"/>
          </a:xfrm>
        </p:spPr>
        <p:txBody>
          <a:bodyPr>
            <a:normAutofit/>
          </a:bodyPr>
          <a:lstStyle/>
          <a:p>
            <a:pPr lvl="0"/>
            <a:endParaRPr lang="tr-TR" sz="2400" dirty="0">
              <a:latin typeface="Times New Roman" pitchFamily="18" charset="0"/>
              <a:cs typeface="Times New Roman" pitchFamily="18" charset="0"/>
            </a:endParaRPr>
          </a:p>
          <a:p>
            <a:pPr lvl="0"/>
            <a:endParaRPr lang="tr-TR" sz="2400" dirty="0">
              <a:latin typeface="Times New Roman" pitchFamily="18" charset="0"/>
              <a:cs typeface="Times New Roman" pitchFamily="18" charset="0"/>
            </a:endParaRPr>
          </a:p>
          <a:p>
            <a:pPr lvl="0"/>
            <a:r>
              <a:rPr lang="tr-TR" sz="2400" dirty="0">
                <a:latin typeface="Times New Roman" pitchFamily="18" charset="0"/>
                <a:cs typeface="Times New Roman" pitchFamily="18" charset="0"/>
              </a:rPr>
              <a:t>İnsanın sahip olduğu en önemli bilgi edinme vasıtalarından olan işitme duyusundan Kur ’an, Allah’ın insana verdiği önemli bir nimet olarak söz etmektedir.</a:t>
            </a:r>
          </a:p>
          <a:p>
            <a:pPr lvl="0">
              <a:buNone/>
            </a:pPr>
            <a:endParaRPr lang="tr-TR" sz="2400" dirty="0">
              <a:latin typeface="Times New Roman" pitchFamily="18" charset="0"/>
              <a:cs typeface="Times New Roman" pitchFamily="18" charset="0"/>
            </a:endParaRPr>
          </a:p>
          <a:p>
            <a:pPr lvl="0"/>
            <a:r>
              <a:rPr lang="tr-TR" sz="2400" dirty="0">
                <a:latin typeface="Times New Roman" pitchFamily="18" charset="0"/>
                <a:cs typeface="Times New Roman" pitchFamily="18" charset="0"/>
              </a:rPr>
              <a:t> Kur ’an’da konuşma engelliliği ifade için; konuşabilen; ama cehaletten düzgün konuşamayan, cevaplarının nedenini açıklayamayan ve kalbini Allah’a yöneltemeyen kimseleri ifade etmek için de kullanılan “ </a:t>
            </a:r>
            <a:r>
              <a:rPr lang="tr-TR" sz="2400" dirty="0" err="1">
                <a:latin typeface="Times New Roman" pitchFamily="18" charset="0"/>
                <a:cs typeface="Times New Roman" pitchFamily="18" charset="0"/>
              </a:rPr>
              <a:t>ebkem</a:t>
            </a:r>
            <a:r>
              <a:rPr lang="tr-TR" sz="2400" dirty="0">
                <a:latin typeface="Times New Roman" pitchFamily="18" charset="0"/>
                <a:cs typeface="Times New Roman" pitchFamily="18" charset="0"/>
              </a:rPr>
              <a:t> ” kelimesi seçilmiştir.</a:t>
            </a:r>
          </a:p>
          <a:p>
            <a:endParaRPr lang="tr-TR" sz="2400"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p:txBody>
          <a:bodyPr>
            <a:normAutofit/>
          </a:bodyPr>
          <a:lstStyle/>
          <a:p>
            <a:pPr lvl="0"/>
            <a:r>
              <a:rPr lang="tr-TR" sz="2400" dirty="0" err="1">
                <a:latin typeface="Times New Roman" pitchFamily="18" charset="0"/>
                <a:cs typeface="Times New Roman" pitchFamily="18" charset="0"/>
              </a:rPr>
              <a:t>Kur’ân’da</a:t>
            </a:r>
            <a:r>
              <a:rPr lang="tr-TR" sz="2400" dirty="0">
                <a:latin typeface="Times New Roman" pitchFamily="18" charset="0"/>
                <a:cs typeface="Times New Roman" pitchFamily="18" charset="0"/>
              </a:rPr>
              <a:t> iki </a:t>
            </a:r>
            <a:r>
              <a:rPr lang="tr-TR" sz="2400" dirty="0" err="1">
                <a:latin typeface="Times New Roman" pitchFamily="18" charset="0"/>
                <a:cs typeface="Times New Roman" pitchFamily="18" charset="0"/>
              </a:rPr>
              <a:t>âyette</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a’rac</a:t>
            </a:r>
            <a:r>
              <a:rPr lang="tr-TR" sz="2400" dirty="0">
                <a:latin typeface="Times New Roman" pitchFamily="18" charset="0"/>
                <a:cs typeface="Times New Roman" pitchFamily="18" charset="0"/>
              </a:rPr>
              <a:t>” kelimesi ile ortopedik engellilerden söz edilmektedir. Kelime ister sonradan ister doğuştan olsun yürüme aksaklığı olan kimseleri ifade etmektedir </a:t>
            </a:r>
          </a:p>
          <a:p>
            <a:pPr lvl="0">
              <a:buNone/>
            </a:pPr>
            <a:endParaRPr lang="tr-TR" sz="2400" dirty="0">
              <a:latin typeface="Times New Roman" pitchFamily="18" charset="0"/>
              <a:cs typeface="Times New Roman" pitchFamily="18" charset="0"/>
            </a:endParaRPr>
          </a:p>
          <a:p>
            <a:pPr lvl="0"/>
            <a:r>
              <a:rPr lang="tr-TR" sz="2400" dirty="0">
                <a:latin typeface="Times New Roman" pitchFamily="18" charset="0"/>
                <a:cs typeface="Times New Roman" pitchFamily="18" charset="0"/>
              </a:rPr>
              <a:t>Cihat konusunda engellilere  daha açık şekilde bir ruhsatın tanındığı ayet Fetih suresinin 17. Ayetidir. Görme engelliye güçlük yoktur, yürüme engelliye güçlük yoktur, hastaya güçlük yoktur…” ayeti indirilmiştir.</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marL="484632">
              <a:defRPr/>
            </a:pPr>
            <a:r>
              <a:rPr lang="tr-TR" dirty="0">
                <a:solidFill>
                  <a:srgbClr val="002060"/>
                </a:solidFill>
                <a:latin typeface="Times New Roman" pitchFamily="18" charset="0"/>
                <a:cs typeface="Times New Roman" pitchFamily="18" charset="0"/>
              </a:rPr>
              <a:t>HZ.MUHAMMET  DÖNEMİ  ENGELLİLER:</a:t>
            </a:r>
            <a:r>
              <a:rPr lang="tr-TR"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t>
            </a:r>
            <a:endParaRPr lang="tr-TR" sz="31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5 İçerik Yer Tutucusu"/>
          <p:cNvSpPr>
            <a:spLocks noGrp="1"/>
          </p:cNvSpPr>
          <p:nvPr>
            <p:ph idx="1"/>
          </p:nvPr>
        </p:nvSpPr>
        <p:spPr/>
        <p:txBody>
          <a:bodyPr/>
          <a:lstStyle/>
          <a:p>
            <a:pPr lvl="0">
              <a:buNone/>
            </a:pPr>
            <a:endParaRPr lang="tr-TR" sz="2400" dirty="0">
              <a:latin typeface="Times New Roman" pitchFamily="18" charset="0"/>
              <a:cs typeface="Times New Roman" pitchFamily="18" charset="0"/>
            </a:endParaRPr>
          </a:p>
          <a:p>
            <a:pPr lvl="0"/>
            <a:endParaRPr lang="tr-TR" sz="2400" dirty="0">
              <a:latin typeface="Times New Roman" pitchFamily="18" charset="0"/>
              <a:cs typeface="Times New Roman" pitchFamily="18" charset="0"/>
            </a:endParaRPr>
          </a:p>
          <a:p>
            <a:pPr lvl="0"/>
            <a:endParaRPr lang="tr-TR" sz="2400" dirty="0">
              <a:latin typeface="Times New Roman" pitchFamily="18" charset="0"/>
              <a:cs typeface="Times New Roman" pitchFamily="18" charset="0"/>
            </a:endParaRPr>
          </a:p>
          <a:p>
            <a:pPr lvl="0"/>
            <a:r>
              <a:rPr lang="tr-TR" sz="2400" dirty="0">
                <a:latin typeface="Times New Roman" pitchFamily="18" charset="0"/>
                <a:cs typeface="Times New Roman" pitchFamily="18" charset="0"/>
              </a:rPr>
              <a:t>"Bedene değil kalbe, akla ve liyakate bakmak" prensibini inşa etmek ve güzel ahlakı tamamlamak üzere gönderilen Allah </a:t>
            </a:r>
            <a:r>
              <a:rPr lang="tr-TR" sz="2400" dirty="0" err="1">
                <a:latin typeface="Times New Roman" pitchFamily="18" charset="0"/>
                <a:cs typeface="Times New Roman" pitchFamily="18" charset="0"/>
              </a:rPr>
              <a:t>Rasûlü</a:t>
            </a:r>
            <a:r>
              <a:rPr lang="tr-TR" sz="2400" dirty="0">
                <a:latin typeface="Times New Roman" pitchFamily="18" charset="0"/>
                <a:cs typeface="Times New Roman" pitchFamily="18" charset="0"/>
              </a:rPr>
              <a:t> hiçbir engelliyi “kör, sağır, dilsiz” gibi vasıflarla nitelememiştir. Âmâ bir sahabeyi ziyaret etmek istediğinde </a:t>
            </a:r>
            <a:r>
              <a:rPr lang="tr-TR" sz="2400" i="1" dirty="0">
                <a:latin typeface="Times New Roman" pitchFamily="18" charset="0"/>
                <a:cs typeface="Times New Roman" pitchFamily="18" charset="0"/>
              </a:rPr>
              <a:t>“Beni, şu iyi gören adama (</a:t>
            </a:r>
            <a:r>
              <a:rPr lang="tr-TR" sz="2400" i="1" dirty="0" err="1">
                <a:latin typeface="Times New Roman" pitchFamily="18" charset="0"/>
                <a:cs typeface="Times New Roman" pitchFamily="18" charset="0"/>
              </a:rPr>
              <a:t>basîr</a:t>
            </a:r>
            <a:r>
              <a:rPr lang="tr-TR" sz="2400" i="1" dirty="0">
                <a:latin typeface="Times New Roman" pitchFamily="18" charset="0"/>
                <a:cs typeface="Times New Roman" pitchFamily="18" charset="0"/>
              </a:rPr>
              <a:t>) götürün” </a:t>
            </a:r>
            <a:r>
              <a:rPr lang="tr-TR" sz="2400" dirty="0">
                <a:latin typeface="Times New Roman" pitchFamily="18" charset="0"/>
                <a:cs typeface="Times New Roman" pitchFamily="18" charset="0"/>
              </a:rPr>
              <a:t>demiştir. O, engellilere yapılacak her türlü yardımın ibadet olduğunu özellikle vurgulamıştır.</a:t>
            </a:r>
          </a:p>
          <a:p>
            <a:pPr>
              <a:buNone/>
            </a:pPr>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6 Resim" descr="images.jpg"/>
          <p:cNvPicPr>
            <a:picLocks noChangeAspect="1"/>
          </p:cNvPicPr>
          <p:nvPr/>
        </p:nvPicPr>
        <p:blipFill>
          <a:blip r:embed="rId3"/>
          <a:stretch>
            <a:fillRect/>
          </a:stretch>
        </p:blipFill>
        <p:spPr>
          <a:xfrm>
            <a:off x="2242683" y="1494275"/>
            <a:ext cx="4401019" cy="1363221"/>
          </a:xfrm>
          <a:prstGeom prst="rect">
            <a:avLst/>
          </a:prstGeom>
        </p:spPr>
      </p:pic>
    </p:spTree>
    <p:extLst>
      <p:ext uri="{BB962C8B-B14F-4D97-AF65-F5344CB8AC3E}">
        <p14:creationId xmlns:p14="http://schemas.microsoft.com/office/powerpoint/2010/main" val="1876730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p:txBody>
          <a:bodyPr>
            <a:normAutofit/>
          </a:bodyPr>
          <a:lstStyle/>
          <a:p>
            <a:r>
              <a:rPr lang="tr-TR" dirty="0"/>
              <a:t> </a:t>
            </a:r>
            <a:r>
              <a:rPr lang="tr-TR" sz="2400" dirty="0">
                <a:latin typeface="Times New Roman" pitchFamily="18" charset="0"/>
                <a:cs typeface="Times New Roman" pitchFamily="18" charset="0"/>
              </a:rPr>
              <a:t>Hazreti Muhammed (as) bir hadis-i şeriflerinde, ‘Ben Cebrail (as) dan bir şey işittim. Ben bir kulun uzvunu alsam kulum da ona sabretse onu Cennet’e koymamaktan haya ederim.’ dediğini hatırlatır. Bunun üzerine sahabeler, ‘Ona bakana bir şey yok mu?’ diye sorarlar. Hazreti Peygamber, ‘Onun yolundaki en basit dikeni bile kaldırana Allah (</a:t>
            </a:r>
            <a:r>
              <a:rPr lang="tr-TR" sz="2400" dirty="0" err="1">
                <a:latin typeface="Times New Roman" pitchFamily="18" charset="0"/>
                <a:cs typeface="Times New Roman" pitchFamily="18" charset="0"/>
              </a:rPr>
              <a:t>cc</a:t>
            </a:r>
            <a:r>
              <a:rPr lang="tr-TR" sz="2400" dirty="0">
                <a:latin typeface="Times New Roman" pitchFamily="18" charset="0"/>
                <a:cs typeface="Times New Roman" pitchFamily="18" charset="0"/>
              </a:rPr>
              <a:t>) merhametiyle muamele eder.’ cevabını verir. İşte İslam’ın engellilere verdiği değerin en basit göstergelerinden bir tanesidir bu hadis-i şerif. </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642918"/>
            <a:ext cx="8229600" cy="5483245"/>
          </a:xfrm>
        </p:spPr>
        <p:txBody>
          <a:bodyPr>
            <a:normAutofit/>
          </a:bodyPr>
          <a:lstStyle/>
          <a:p>
            <a:pPr lvl="0"/>
            <a:r>
              <a:rPr lang="tr-TR" sz="2400" dirty="0">
                <a:latin typeface="Times New Roman" pitchFamily="18" charset="0"/>
                <a:cs typeface="Times New Roman" pitchFamily="18" charset="0"/>
              </a:rPr>
              <a:t>İslam, insanın bedeninden çok yüreğinin önemsendiği bir gönül medeniyeti olduğu için Allah </a:t>
            </a:r>
            <a:r>
              <a:rPr lang="tr-TR" sz="2400" dirty="0" err="1">
                <a:latin typeface="Times New Roman" pitchFamily="18" charset="0"/>
                <a:cs typeface="Times New Roman" pitchFamily="18" charset="0"/>
              </a:rPr>
              <a:t>resulu</a:t>
            </a:r>
            <a:r>
              <a:rPr lang="tr-TR" sz="2400" dirty="0">
                <a:latin typeface="Times New Roman" pitchFamily="18" charset="0"/>
                <a:cs typeface="Times New Roman" pitchFamily="18" charset="0"/>
              </a:rPr>
              <a:t> topluma bu pencereden bakmış ve yaklaşmıştır; </a:t>
            </a:r>
            <a:r>
              <a:rPr lang="tr-TR" sz="2400" dirty="0" err="1">
                <a:latin typeface="Times New Roman" pitchFamily="18" charset="0"/>
                <a:cs typeface="Times New Roman" pitchFamily="18" charset="0"/>
              </a:rPr>
              <a:t>Itbân</a:t>
            </a:r>
            <a:r>
              <a:rPr lang="tr-TR" sz="2400" dirty="0">
                <a:latin typeface="Times New Roman" pitchFamily="18" charset="0"/>
                <a:cs typeface="Times New Roman" pitchFamily="18" charset="0"/>
              </a:rPr>
              <a:t> b. </a:t>
            </a:r>
            <a:r>
              <a:rPr lang="tr-TR" sz="2400" dirty="0" err="1">
                <a:latin typeface="Times New Roman" pitchFamily="18" charset="0"/>
                <a:cs typeface="Times New Roman" pitchFamily="18" charset="0"/>
              </a:rPr>
              <a:t>Mâlik</a:t>
            </a:r>
            <a:r>
              <a:rPr lang="tr-TR" sz="2400" dirty="0">
                <a:latin typeface="Times New Roman" pitchFamily="18" charset="0"/>
                <a:cs typeface="Times New Roman" pitchFamily="18" charset="0"/>
              </a:rPr>
              <a:t> âmâ olduğu halde kavmine imamlık yapmıştır. O, peygambere “Ey Allahın Resulü karanlık oluyor, sel oluyor bende gözleri iyi görmeyen bir adamım evimde bir yerde namaz kılarsan, bende orayı namazgâh edinirim.” demiştir. Peygamber onun evine gelerek “Nerede namaz kılmayı seviyorsun?” diye sormuş. </a:t>
            </a:r>
            <a:r>
              <a:rPr lang="tr-TR" sz="2400" dirty="0" err="1">
                <a:latin typeface="Times New Roman" pitchFamily="18" charset="0"/>
                <a:cs typeface="Times New Roman" pitchFamily="18" charset="0"/>
              </a:rPr>
              <a:t>Itbân</a:t>
            </a:r>
            <a:r>
              <a:rPr lang="tr-TR" sz="2400" dirty="0">
                <a:latin typeface="Times New Roman" pitchFamily="18" charset="0"/>
                <a:cs typeface="Times New Roman" pitchFamily="18" charset="0"/>
              </a:rPr>
              <a:t> evin bir yerini göstermiş, peygamber de orada namaz kılmıştır. Daha sonra peygamber, </a:t>
            </a:r>
            <a:r>
              <a:rPr lang="tr-TR" sz="2400" dirty="0" err="1">
                <a:latin typeface="Times New Roman" pitchFamily="18" charset="0"/>
                <a:cs typeface="Times New Roman" pitchFamily="18" charset="0"/>
              </a:rPr>
              <a:t>Itbân’ın</a:t>
            </a:r>
            <a:r>
              <a:rPr lang="tr-TR" sz="2400" dirty="0">
                <a:latin typeface="Times New Roman" pitchFamily="18" charset="0"/>
                <a:cs typeface="Times New Roman" pitchFamily="18" charset="0"/>
              </a:rPr>
              <a:t> kendisine ikram ettiği yemekten yemiştir . Bu olay bile başlı başına peygamberin engellilerle birebir ilgilendiğinin onların ihtiyaçlarını karşılamada bir lider olarak nasıl hassas davrandığının göstergesidir.</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857232"/>
            <a:ext cx="8229600" cy="5268931"/>
          </a:xfrm>
        </p:spPr>
        <p:txBody>
          <a:bodyPr>
            <a:normAutofit/>
          </a:bodyPr>
          <a:lstStyle/>
          <a:p>
            <a:pPr lvl="0"/>
            <a:endParaRPr lang="tr-TR" sz="2400" dirty="0">
              <a:latin typeface="Times New Roman" pitchFamily="18" charset="0"/>
              <a:cs typeface="Times New Roman" pitchFamily="18" charset="0"/>
            </a:endParaRPr>
          </a:p>
          <a:p>
            <a:pPr lvl="0"/>
            <a:r>
              <a:rPr lang="tr-TR" sz="2400" dirty="0">
                <a:latin typeface="Times New Roman" pitchFamily="18" charset="0"/>
                <a:cs typeface="Times New Roman" pitchFamily="18" charset="0"/>
              </a:rPr>
              <a:t>Hz  Muhammet görme engeli olan </a:t>
            </a:r>
            <a:r>
              <a:rPr lang="tr-TR" sz="2400" dirty="0" err="1">
                <a:latin typeface="Times New Roman" pitchFamily="18" charset="0"/>
                <a:cs typeface="Times New Roman" pitchFamily="18" charset="0"/>
              </a:rPr>
              <a:t>Ümmü</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Mektuma</a:t>
            </a:r>
            <a:r>
              <a:rPr lang="tr-TR" sz="2400" dirty="0">
                <a:latin typeface="Times New Roman" pitchFamily="18" charset="0"/>
                <a:cs typeface="Times New Roman" pitchFamily="18" charset="0"/>
              </a:rPr>
              <a:t> sahabeler arasında yüksek görevler vermiştir;  Bilal-i Habeşi ile birlikte </a:t>
            </a:r>
            <a:r>
              <a:rPr lang="tr-TR" sz="2400" dirty="0" err="1">
                <a:latin typeface="Times New Roman" pitchFamily="18" charset="0"/>
                <a:cs typeface="Times New Roman" pitchFamily="18" charset="0"/>
              </a:rPr>
              <a:t>Mescid</a:t>
            </a:r>
            <a:r>
              <a:rPr lang="tr-TR" sz="2400" dirty="0">
                <a:latin typeface="Times New Roman" pitchFamily="18" charset="0"/>
                <a:cs typeface="Times New Roman" pitchFamily="18" charset="0"/>
              </a:rPr>
              <a:t>-i Nebevi’nin müezzinliğine tayin etmiştir. Bu vazifelerin yanında savaşlara giderken onu Medine’de yerine  tam 13 kez vekil bırakmış; </a:t>
            </a:r>
            <a:r>
              <a:rPr lang="tr-TR" sz="2400" dirty="0" err="1">
                <a:latin typeface="Times New Roman" pitchFamily="18" charset="0"/>
                <a:cs typeface="Times New Roman" pitchFamily="18" charset="0"/>
              </a:rPr>
              <a:t>Ümmü</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Mektum</a:t>
            </a:r>
            <a:r>
              <a:rPr lang="tr-TR" sz="2400" dirty="0">
                <a:latin typeface="Times New Roman" pitchFamily="18" charset="0"/>
                <a:cs typeface="Times New Roman" pitchFamily="18" charset="0"/>
              </a:rPr>
              <a:t>, geride kalanlara namaz kıldırmıştır. Hz. Peygamber’den sonra onun halifeleri de bu muhterem sahabeye çok önemli görevler vermişlerdir. Hatta o </a:t>
            </a:r>
            <a:r>
              <a:rPr lang="tr-TR" sz="2400" dirty="0" err="1">
                <a:latin typeface="Times New Roman" pitchFamily="18" charset="0"/>
                <a:cs typeface="Times New Roman" pitchFamily="18" charset="0"/>
              </a:rPr>
              <a:t>Kadisiye</a:t>
            </a:r>
            <a:r>
              <a:rPr lang="tr-TR" sz="2400" dirty="0">
                <a:latin typeface="Times New Roman" pitchFamily="18" charset="0"/>
                <a:cs typeface="Times New Roman" pitchFamily="18" charset="0"/>
              </a:rPr>
              <a:t> Savaşında İslam ordusunun sancaktarlığını yaparken şehit olmuştur.   </a:t>
            </a:r>
          </a:p>
          <a:p>
            <a:pPr lvl="0"/>
            <a:endParaRPr lang="tr-TR" sz="2400" dirty="0">
              <a:latin typeface="Times New Roman" pitchFamily="18" charset="0"/>
              <a:cs typeface="Times New Roman" pitchFamily="18" charset="0"/>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p:txBody>
          <a:bodyPr>
            <a:normAutofit/>
          </a:bodyPr>
          <a:lstStyle/>
          <a:p>
            <a:r>
              <a:rPr lang="tr-TR" sz="2400" dirty="0">
                <a:latin typeface="Times New Roman" pitchFamily="18" charset="0"/>
                <a:cs typeface="Times New Roman" pitchFamily="18" charset="0"/>
              </a:rPr>
              <a:t>Allah </a:t>
            </a:r>
            <a:r>
              <a:rPr lang="tr-TR" sz="2400" dirty="0" err="1">
                <a:latin typeface="Times New Roman" pitchFamily="18" charset="0"/>
                <a:cs typeface="Times New Roman" pitchFamily="18" charset="0"/>
              </a:rPr>
              <a:t>Rasûlü</a:t>
            </a:r>
            <a:r>
              <a:rPr lang="tr-TR" sz="2400" dirty="0">
                <a:latin typeface="Times New Roman" pitchFamily="18" charset="0"/>
                <a:cs typeface="Times New Roman" pitchFamily="18" charset="0"/>
              </a:rPr>
              <a:t> (sav)’nün önemli görevler verdiği engelli sahabelerden birisi de </a:t>
            </a:r>
            <a:r>
              <a:rPr lang="tr-TR" sz="2400" dirty="0" err="1">
                <a:latin typeface="Times New Roman" pitchFamily="18" charset="0"/>
                <a:cs typeface="Times New Roman" pitchFamily="18" charset="0"/>
              </a:rPr>
              <a:t>Muaz</a:t>
            </a:r>
            <a:r>
              <a:rPr lang="tr-TR" sz="2400" dirty="0">
                <a:latin typeface="Times New Roman" pitchFamily="18" charset="0"/>
                <a:cs typeface="Times New Roman" pitchFamily="18" charset="0"/>
              </a:rPr>
              <a:t> b. Cebel (</a:t>
            </a:r>
            <a:r>
              <a:rPr lang="tr-TR" sz="2400" dirty="0" err="1">
                <a:latin typeface="Times New Roman" pitchFamily="18" charset="0"/>
                <a:cs typeface="Times New Roman" pitchFamily="18" charset="0"/>
              </a:rPr>
              <a:t>ra</a:t>
            </a:r>
            <a:r>
              <a:rPr lang="tr-TR" sz="2400" dirty="0">
                <a:latin typeface="Times New Roman" pitchFamily="18" charset="0"/>
                <a:cs typeface="Times New Roman" pitchFamily="18" charset="0"/>
              </a:rPr>
              <a:t>)’</a:t>
            </a:r>
            <a:r>
              <a:rPr lang="tr-TR" sz="2400" dirty="0" err="1">
                <a:latin typeface="Times New Roman" pitchFamily="18" charset="0"/>
                <a:cs typeface="Times New Roman" pitchFamily="18" charset="0"/>
              </a:rPr>
              <a:t>dir</a:t>
            </a:r>
            <a:r>
              <a:rPr lang="tr-TR" sz="2400" dirty="0">
                <a:latin typeface="Times New Roman" pitchFamily="18" charset="0"/>
                <a:cs typeface="Times New Roman" pitchFamily="18" charset="0"/>
              </a:rPr>
              <a:t>. O, ayağı aksayan </a:t>
            </a:r>
            <a:r>
              <a:rPr lang="tr-TR" sz="2400" dirty="0" err="1">
                <a:latin typeface="Times New Roman" pitchFamily="18" charset="0"/>
                <a:cs typeface="Times New Roman" pitchFamily="18" charset="0"/>
              </a:rPr>
              <a:t>Muaz</a:t>
            </a:r>
            <a:r>
              <a:rPr lang="tr-TR" sz="2400" dirty="0">
                <a:latin typeface="Times New Roman" pitchFamily="18" charset="0"/>
                <a:cs typeface="Times New Roman" pitchFamily="18" charset="0"/>
              </a:rPr>
              <a:t> b. Cebel (</a:t>
            </a:r>
            <a:r>
              <a:rPr lang="tr-TR" sz="2400" dirty="0" err="1">
                <a:latin typeface="Times New Roman" pitchFamily="18" charset="0"/>
                <a:cs typeface="Times New Roman" pitchFamily="18" charset="0"/>
              </a:rPr>
              <a:t>ra</a:t>
            </a:r>
            <a:r>
              <a:rPr lang="tr-TR" sz="2400" dirty="0">
                <a:latin typeface="Times New Roman" pitchFamily="18" charset="0"/>
                <a:cs typeface="Times New Roman" pitchFamily="18" charset="0"/>
              </a:rPr>
              <a:t>)’i Yemen’e vali olarak göndermiştir. (</a:t>
            </a:r>
            <a:r>
              <a:rPr lang="tr-TR" sz="2400" dirty="0" err="1">
                <a:latin typeface="Times New Roman" pitchFamily="18" charset="0"/>
                <a:cs typeface="Times New Roman" pitchFamily="18" charset="0"/>
              </a:rPr>
              <a:t>Buhari</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Cihad</a:t>
            </a:r>
            <a:r>
              <a:rPr lang="tr-TR" sz="2400" dirty="0">
                <a:latin typeface="Times New Roman" pitchFamily="18" charset="0"/>
                <a:cs typeface="Times New Roman" pitchFamily="18" charset="0"/>
              </a:rPr>
              <a:t>, 164.)</a:t>
            </a: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928670"/>
            <a:ext cx="8229600" cy="5197493"/>
          </a:xfrm>
        </p:spPr>
        <p:txBody>
          <a:bodyPr>
            <a:normAutofit/>
          </a:bodyPr>
          <a:lstStyle/>
          <a:p>
            <a:pPr lvl="0"/>
            <a:r>
              <a:rPr lang="tr-TR" sz="2400" dirty="0">
                <a:latin typeface="Times New Roman" pitchFamily="18" charset="0"/>
                <a:cs typeface="Times New Roman" pitchFamily="18" charset="0"/>
              </a:rPr>
              <a:t> Hz. Peygamber zamanında, engelli olmalarına rağmen kendi istekleriyle savaşa iştirak eden sahabeler de dikkat çekmektedir. Bunlardan en önemlisi ayağı aksak olan </a:t>
            </a:r>
            <a:r>
              <a:rPr lang="tr-TR" sz="2400" dirty="0" err="1">
                <a:latin typeface="Times New Roman" pitchFamily="18" charset="0"/>
                <a:cs typeface="Times New Roman" pitchFamily="18" charset="0"/>
              </a:rPr>
              <a:t>Amr</a:t>
            </a:r>
            <a:r>
              <a:rPr lang="tr-TR" sz="2400" dirty="0">
                <a:latin typeface="Times New Roman" pitchFamily="18" charset="0"/>
                <a:cs typeface="Times New Roman" pitchFamily="18" charset="0"/>
              </a:rPr>
              <a:t> b. </a:t>
            </a:r>
            <a:r>
              <a:rPr lang="tr-TR" sz="2400" dirty="0" err="1">
                <a:latin typeface="Times New Roman" pitchFamily="18" charset="0"/>
                <a:cs typeface="Times New Roman" pitchFamily="18" charset="0"/>
              </a:rPr>
              <a:t>Cemuh</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ra</a:t>
            </a:r>
            <a:r>
              <a:rPr lang="tr-TR" sz="2400" dirty="0">
                <a:latin typeface="Times New Roman" pitchFamily="18" charset="0"/>
                <a:cs typeface="Times New Roman" pitchFamily="18" charset="0"/>
              </a:rPr>
              <a:t>)’dur. O, bir gün Hz. Peygamber’e gelerek, </a:t>
            </a:r>
            <a:r>
              <a:rPr lang="tr-TR" sz="2400" i="1" dirty="0">
                <a:latin typeface="Times New Roman" pitchFamily="18" charset="0"/>
                <a:cs typeface="Times New Roman" pitchFamily="18" charset="0"/>
              </a:rPr>
              <a:t>“Ey Allah’ın </a:t>
            </a:r>
            <a:r>
              <a:rPr lang="tr-TR" sz="2400" i="1" dirty="0" err="1">
                <a:latin typeface="Times New Roman" pitchFamily="18" charset="0"/>
                <a:cs typeface="Times New Roman" pitchFamily="18" charset="0"/>
              </a:rPr>
              <a:t>Rasûlü</a:t>
            </a:r>
            <a:r>
              <a:rPr lang="tr-TR" sz="2400" i="1" dirty="0">
                <a:latin typeface="Times New Roman" pitchFamily="18" charset="0"/>
                <a:cs typeface="Times New Roman" pitchFamily="18" charset="0"/>
              </a:rPr>
              <a:t>! Eğer ben şehit oluncaya kadar Allah yolunda savaşırsam cennette bu topal ayağım düzelmiş bir şekilde yürüyebilecek miyim?” </a:t>
            </a:r>
            <a:r>
              <a:rPr lang="tr-TR" sz="2400" dirty="0">
                <a:latin typeface="Times New Roman" pitchFamily="18" charset="0"/>
                <a:cs typeface="Times New Roman" pitchFamily="18" charset="0"/>
              </a:rPr>
              <a:t>diye sorar. Hz. Peygamber, </a:t>
            </a:r>
            <a:r>
              <a:rPr lang="tr-TR" sz="2400" i="1" dirty="0">
                <a:latin typeface="Times New Roman" pitchFamily="18" charset="0"/>
                <a:cs typeface="Times New Roman" pitchFamily="18" charset="0"/>
              </a:rPr>
              <a:t>“Evet”</a:t>
            </a:r>
            <a:r>
              <a:rPr lang="tr-TR" sz="2400" dirty="0">
                <a:latin typeface="Times New Roman" pitchFamily="18" charset="0"/>
                <a:cs typeface="Times New Roman" pitchFamily="18" charset="0"/>
              </a:rPr>
              <a:t> der. </a:t>
            </a:r>
            <a:r>
              <a:rPr lang="tr-TR" sz="2400" dirty="0" err="1">
                <a:latin typeface="Times New Roman" pitchFamily="18" charset="0"/>
                <a:cs typeface="Times New Roman" pitchFamily="18" charset="0"/>
              </a:rPr>
              <a:t>Amr</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Uhud</a:t>
            </a:r>
            <a:r>
              <a:rPr lang="tr-TR" sz="2400" dirty="0">
                <a:latin typeface="Times New Roman" pitchFamily="18" charset="0"/>
                <a:cs typeface="Times New Roman" pitchFamily="18" charset="0"/>
              </a:rPr>
              <a:t> Savaşı’nda şehit olur. Savaş meydanında </a:t>
            </a:r>
            <a:r>
              <a:rPr lang="tr-TR" sz="2400" dirty="0" err="1">
                <a:latin typeface="Times New Roman" pitchFamily="18" charset="0"/>
                <a:cs typeface="Times New Roman" pitchFamily="18" charset="0"/>
              </a:rPr>
              <a:t>Amr’ın</a:t>
            </a:r>
            <a:r>
              <a:rPr lang="tr-TR" sz="2400" dirty="0">
                <a:latin typeface="Times New Roman" pitchFamily="18" charset="0"/>
                <a:cs typeface="Times New Roman" pitchFamily="18" charset="0"/>
              </a:rPr>
              <a:t> cenazesiyle karşılaşan Hz. Peygamber, </a:t>
            </a:r>
            <a:r>
              <a:rPr lang="tr-TR" sz="2400" i="1" dirty="0">
                <a:latin typeface="Times New Roman" pitchFamily="18" charset="0"/>
                <a:cs typeface="Times New Roman" pitchFamily="18" charset="0"/>
              </a:rPr>
              <a:t>“Ben sanki seni cennette bu ayağın iyileşmiş bir vaziyette yürürken görüyor gibiyim”</a:t>
            </a:r>
            <a:r>
              <a:rPr lang="tr-TR" sz="2400" dirty="0">
                <a:latin typeface="Times New Roman" pitchFamily="18" charset="0"/>
                <a:cs typeface="Times New Roman" pitchFamily="18" charset="0"/>
              </a:rPr>
              <a:t> buyurur.</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1214422"/>
            <a:ext cx="8229600" cy="4911741"/>
          </a:xfrm>
        </p:spPr>
        <p:txBody>
          <a:bodyPr>
            <a:normAutofit/>
          </a:bodyPr>
          <a:lstStyle/>
          <a:p>
            <a:pPr lvl="0"/>
            <a:r>
              <a:rPr lang="tr-TR" sz="2400" dirty="0">
                <a:solidFill>
                  <a:prstClr val="black"/>
                </a:solidFill>
                <a:latin typeface="Times New Roman" pitchFamily="18" charset="0"/>
                <a:cs typeface="Times New Roman" pitchFamily="18" charset="0"/>
              </a:rPr>
              <a:t>Örneklerde de görüldüğü üzere Hz. Peygamber, engelli sahabelerin ibadete devam etmelerini istemiş, onları çok önemli vazifelerde görevlendirmiş, savaşlara katılmalarına dahi izin vermiştir. Böylece o, engellilerin toplumdan tecrit edilmesine asla müsaade etmemiş, liyakatlerine uygun alanlarda topluma hizmet etmelerine fırsat vererek onların topluma fayda sağlamasını temin etmiştir. İnsan-ı kâmil olan Hz. Peygamber bütün ömrünü insanın onur, haysiyet, hürriyet ve saygınlığını kazandırmaya adamış, ortopedik engelli </a:t>
            </a:r>
            <a:r>
              <a:rPr lang="tr-TR" sz="2400" dirty="0" err="1">
                <a:solidFill>
                  <a:prstClr val="black"/>
                </a:solidFill>
                <a:latin typeface="Times New Roman" pitchFamily="18" charset="0"/>
                <a:cs typeface="Times New Roman" pitchFamily="18" charset="0"/>
              </a:rPr>
              <a:t>Muaz’ı</a:t>
            </a:r>
            <a:r>
              <a:rPr lang="tr-TR" sz="2400" dirty="0">
                <a:solidFill>
                  <a:prstClr val="black"/>
                </a:solidFill>
                <a:latin typeface="Times New Roman" pitchFamily="18" charset="0"/>
                <a:cs typeface="Times New Roman" pitchFamily="18" charset="0"/>
              </a:rPr>
              <a:t> Yemen’e vali, </a:t>
            </a:r>
            <a:r>
              <a:rPr lang="tr-TR" sz="2400" dirty="0" err="1">
                <a:solidFill>
                  <a:prstClr val="black"/>
                </a:solidFill>
                <a:latin typeface="Times New Roman" pitchFamily="18" charset="0"/>
                <a:cs typeface="Times New Roman" pitchFamily="18" charset="0"/>
              </a:rPr>
              <a:t>Ümmü</a:t>
            </a:r>
            <a:r>
              <a:rPr lang="tr-TR" sz="2400" dirty="0">
                <a:solidFill>
                  <a:prstClr val="black"/>
                </a:solidFill>
                <a:latin typeface="Times New Roman" pitchFamily="18" charset="0"/>
                <a:cs typeface="Times New Roman" pitchFamily="18" charset="0"/>
              </a:rPr>
              <a:t> </a:t>
            </a:r>
            <a:r>
              <a:rPr lang="tr-TR" sz="2400" dirty="0" err="1">
                <a:solidFill>
                  <a:prstClr val="black"/>
                </a:solidFill>
                <a:latin typeface="Times New Roman" pitchFamily="18" charset="0"/>
                <a:cs typeface="Times New Roman" pitchFamily="18" charset="0"/>
              </a:rPr>
              <a:t>Mektum</a:t>
            </a:r>
            <a:r>
              <a:rPr lang="tr-TR" sz="2400" dirty="0">
                <a:solidFill>
                  <a:prstClr val="black"/>
                </a:solidFill>
                <a:latin typeface="Times New Roman" pitchFamily="18" charset="0"/>
                <a:cs typeface="Times New Roman" pitchFamily="18" charset="0"/>
              </a:rPr>
              <a:t> gibi âmâ birini Medine’de kendi yerine vekil tayin etmiş, bütün bu tasarruflarında bilgi, yetenek, akıl ve beceriyi esas almıştır.</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2428868"/>
            <a:ext cx="8229600" cy="4525963"/>
          </a:xfrm>
        </p:spPr>
        <p:txBody>
          <a:bodyPr/>
          <a:lstStyle/>
          <a:p>
            <a:pPr algn="ctr">
              <a:buNone/>
            </a:pPr>
            <a:r>
              <a:rPr lang="tr-TR" dirty="0">
                <a:solidFill>
                  <a:srgbClr val="002060"/>
                </a:solidFill>
              </a:rPr>
              <a:t>Selçuklu ve Osmanlıda Engelliler;</a:t>
            </a:r>
          </a:p>
          <a:p>
            <a:pPr algn="ctr">
              <a:buNone/>
            </a:pPr>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p:txBody>
          <a:bodyPr>
            <a:normAutofit/>
          </a:bodyPr>
          <a:lstStyle/>
          <a:p>
            <a:r>
              <a:rPr lang="tr-TR" sz="2400" dirty="0">
                <a:latin typeface="Times New Roman" pitchFamily="18" charset="0"/>
                <a:cs typeface="Times New Roman" pitchFamily="18" charset="0"/>
              </a:rPr>
              <a:t>Engelli eğitimine yönelik modern anlamda ilk somut adımlar Avrupa’da atılmış olsa da 18. yüzyıla kadar engellilerin durumu bu coğrafyada hemen her bakımdan içler acısıydı. Körler ancak dilenerek yaşayabiliyorlar, sirklerde “hayvanlar!” gibi oynatılıyorlardı. Deliler ise en ağır işkencelere tabi tutuluyor, cinlenmiş,ruhlarına cin girmiş denilerek meydanlarda yakılıyordu. </a:t>
            </a: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p:txBody>
          <a:bodyPr/>
          <a:lstStyle/>
          <a:p>
            <a:endParaRPr lang="tr-TR" sz="2400" dirty="0">
              <a:latin typeface="Times New Roman" pitchFamily="18" charset="0"/>
              <a:cs typeface="Times New Roman" pitchFamily="18" charset="0"/>
            </a:endParaRPr>
          </a:p>
          <a:p>
            <a:endParaRPr lang="tr-TR" sz="2400" dirty="0">
              <a:latin typeface="Times New Roman" pitchFamily="18" charset="0"/>
              <a:cs typeface="Times New Roman" pitchFamily="18" charset="0"/>
            </a:endParaRPr>
          </a:p>
          <a:p>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Hıristiyan kilisesine göre engelli insanlar Tanrının gazabına uğramış kişilerdi. Bunları engellerinden kurtarmaya çalışmak Tanrı’nın iradesine karşı gelmekti. </a:t>
            </a:r>
            <a:r>
              <a:rPr lang="tr-TR" sz="2400" dirty="0" err="1">
                <a:latin typeface="Times New Roman" pitchFamily="18" charset="0"/>
                <a:cs typeface="Times New Roman" pitchFamily="18" charset="0"/>
              </a:rPr>
              <a:t>St</a:t>
            </a:r>
            <a:r>
              <a:rPr lang="tr-TR" sz="2400" dirty="0">
                <a:latin typeface="Times New Roman" pitchFamily="18" charset="0"/>
                <a:cs typeface="Times New Roman" pitchFamily="18" charset="0"/>
              </a:rPr>
              <a:t>.</a:t>
            </a:r>
            <a:r>
              <a:rPr lang="tr-TR" sz="2400" dirty="0" err="1">
                <a:latin typeface="Times New Roman" pitchFamily="18" charset="0"/>
                <a:cs typeface="Times New Roman" pitchFamily="18" charset="0"/>
              </a:rPr>
              <a:t>Augustnusa</a:t>
            </a:r>
            <a:r>
              <a:rPr lang="tr-TR" sz="2400" dirty="0">
                <a:latin typeface="Times New Roman" pitchFamily="18" charset="0"/>
                <a:cs typeface="Times New Roman" pitchFamily="18" charset="0"/>
              </a:rPr>
              <a:t> göre, “anadan doğma sağırlar iman sahibi olamazlar, iman edemezlerdi.Çünkü iman vaazdan ve dinlenilen sözlerden gelirdi” (Yıldırım, 305).</a:t>
            </a:r>
          </a:p>
          <a:p>
            <a:pPr>
              <a:buNone/>
            </a:pPr>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6 Resim" descr="Akin-AUGUSTINE.jpg"/>
          <p:cNvPicPr>
            <a:picLocks noChangeAspect="1"/>
          </p:cNvPicPr>
          <p:nvPr/>
        </p:nvPicPr>
        <p:blipFill>
          <a:blip r:embed="rId3"/>
          <a:stretch>
            <a:fillRect/>
          </a:stretch>
        </p:blipFill>
        <p:spPr>
          <a:xfrm>
            <a:off x="1857356" y="346850"/>
            <a:ext cx="5072098" cy="2296332"/>
          </a:xfrm>
          <a:prstGeom prst="rect">
            <a:avLst/>
          </a:prstGeom>
        </p:spPr>
      </p:pic>
    </p:spTree>
    <p:extLst>
      <p:ext uri="{BB962C8B-B14F-4D97-AF65-F5344CB8AC3E}">
        <p14:creationId xmlns:p14="http://schemas.microsoft.com/office/powerpoint/2010/main" val="1876730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857232"/>
            <a:ext cx="8229600" cy="5268931"/>
          </a:xfrm>
        </p:spPr>
        <p:txBody>
          <a:bodyPr>
            <a:normAutofit/>
          </a:bodyPr>
          <a:lstStyle/>
          <a:p>
            <a:r>
              <a:rPr lang="tr-TR" sz="2400" dirty="0">
                <a:latin typeface="Times New Roman" pitchFamily="18" charset="0"/>
                <a:cs typeface="Times New Roman" pitchFamily="18" charset="0"/>
              </a:rPr>
              <a:t>Avrupa’daki deformasyon hareketiyle bu tür inanışlar yerini tam zıddı faaliyetlere bıraktı ve engelli insanların, yetersizliklerinin eğitim yoluyla giderilebileceği ve böylece topluma katılarak, aynı zamanda mümkün ola-bilecekleri inancı yaygınlık kazanmaya başladı.</a:t>
            </a:r>
          </a:p>
          <a:p>
            <a:pPr>
              <a:buNone/>
            </a:pPr>
            <a:endParaRPr lang="tr-TR" sz="2400" dirty="0">
              <a:latin typeface="Times New Roman" pitchFamily="18" charset="0"/>
              <a:cs typeface="Times New Roman" pitchFamily="18" charset="0"/>
            </a:endParaRPr>
          </a:p>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16.yüzyılın sonlarında başlayan tartışma ve ilk eğitim denemelerini bu alanda yazılan kitaplar takip etti.</a:t>
            </a:r>
          </a:p>
          <a:p>
            <a:endParaRPr lang="tr-TR" dirty="0">
              <a:latin typeface="Times New Roman" pitchFamily="18" charset="0"/>
              <a:cs typeface="Times New Roman" pitchFamily="18" charset="0"/>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p:txBody>
          <a:bodyPr>
            <a:normAutofit/>
          </a:bodyPr>
          <a:lstStyle/>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18. yüzyıla gelindiğinde gerek teorik gerekse pratik alanlarda mesafe kat edildi ve farklı branşlarda okullar açılmaya başlandı. Özellikle görme, işitme ve konuşma engelli insanların engellerinin giderilmesinde hayli yol alındı</a:t>
            </a:r>
            <a:r>
              <a:rPr lang="tr-TR" sz="2800" dirty="0">
                <a:latin typeface="Times New Roman" pitchFamily="18" charset="0"/>
                <a:cs typeface="Times New Roman" pitchFamily="18" charset="0"/>
              </a:rPr>
              <a:t>. </a:t>
            </a:r>
          </a:p>
          <a:p>
            <a:pPr>
              <a:buNone/>
            </a:pPr>
            <a:endParaRPr lang="tr-TR" sz="2400" dirty="0">
              <a:latin typeface="Times New Roman" pitchFamily="18" charset="0"/>
              <a:cs typeface="Times New Roman" pitchFamily="18" charset="0"/>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714356"/>
            <a:ext cx="8229600" cy="5786478"/>
          </a:xfrm>
        </p:spPr>
        <p:txBody>
          <a:bodyPr>
            <a:normAutofit/>
          </a:bodyPr>
          <a:lstStyle/>
          <a:p>
            <a:r>
              <a:rPr lang="tr-TR" sz="2400" b="1" dirty="0" err="1">
                <a:latin typeface="Times New Roman" pitchFamily="18" charset="0"/>
                <a:cs typeface="Times New Roman" pitchFamily="18" charset="0"/>
              </a:rPr>
              <a:t>Bimar</a:t>
            </a:r>
            <a:r>
              <a:rPr lang="tr-TR" sz="2400" dirty="0">
                <a:latin typeface="Times New Roman" pitchFamily="18" charset="0"/>
                <a:cs typeface="Times New Roman" pitchFamily="18" charset="0"/>
              </a:rPr>
              <a:t> (hasta) kelimesinden yer adı yapmakta kullanılan </a:t>
            </a:r>
            <a:r>
              <a:rPr lang="tr-TR" sz="2400" b="1" dirty="0" err="1">
                <a:latin typeface="Times New Roman" pitchFamily="18" charset="0"/>
                <a:cs typeface="Times New Roman" pitchFamily="18" charset="0"/>
              </a:rPr>
              <a:t>istan</a:t>
            </a:r>
            <a:r>
              <a:rPr lang="tr-TR" sz="2400" dirty="0">
                <a:latin typeface="Times New Roman" pitchFamily="18" charset="0"/>
                <a:cs typeface="Times New Roman" pitchFamily="18" charset="0"/>
              </a:rPr>
              <a:t> ekiyle türetilmiş Farsça bir isimdir. Halk arasında ve daha çok “tımarhane” anlamında bu kelimeden bozulmuş </a:t>
            </a:r>
            <a:r>
              <a:rPr lang="tr-TR" sz="2400" b="1" dirty="0" err="1">
                <a:latin typeface="Times New Roman" pitchFamily="18" charset="0"/>
                <a:cs typeface="Times New Roman" pitchFamily="18" charset="0"/>
              </a:rPr>
              <a:t>marıstan</a:t>
            </a:r>
            <a:r>
              <a:rPr lang="tr-TR" sz="2400" dirty="0">
                <a:latin typeface="Times New Roman" pitchFamily="18" charset="0"/>
                <a:cs typeface="Times New Roman" pitchFamily="18" charset="0"/>
              </a:rPr>
              <a:t> adının kullanıldığı, bunun da </a:t>
            </a:r>
            <a:r>
              <a:rPr lang="tr-TR" sz="2400" dirty="0" err="1">
                <a:latin typeface="Times New Roman" pitchFamily="18" charset="0"/>
                <a:cs typeface="Times New Roman" pitchFamily="18" charset="0"/>
              </a:rPr>
              <a:t>müslüman</a:t>
            </a:r>
            <a:r>
              <a:rPr lang="tr-TR" sz="2400" dirty="0">
                <a:latin typeface="Times New Roman" pitchFamily="18" charset="0"/>
                <a:cs typeface="Times New Roman" pitchFamily="18" charset="0"/>
              </a:rPr>
              <a:t> İspanya’da </a:t>
            </a:r>
            <a:r>
              <a:rPr lang="tr-TR" sz="2400" b="1" dirty="0" err="1">
                <a:latin typeface="Times New Roman" pitchFamily="18" charset="0"/>
                <a:cs typeface="Times New Roman" pitchFamily="18" charset="0"/>
              </a:rPr>
              <a:t>malastan</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marastan</a:t>
            </a:r>
            <a:r>
              <a:rPr lang="tr-TR" sz="2400" dirty="0">
                <a:latin typeface="Times New Roman" pitchFamily="18" charset="0"/>
                <a:cs typeface="Times New Roman" pitchFamily="18" charset="0"/>
              </a:rPr>
              <a:t>, Mısır’da </a:t>
            </a:r>
            <a:r>
              <a:rPr lang="tr-TR" sz="2400" b="1" dirty="0" err="1">
                <a:latin typeface="Times New Roman" pitchFamily="18" charset="0"/>
                <a:cs typeface="Times New Roman" pitchFamily="18" charset="0"/>
              </a:rPr>
              <a:t>murustan</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Mağribde</a:t>
            </a:r>
            <a:r>
              <a:rPr lang="tr-TR" sz="2400" dirty="0">
                <a:latin typeface="Times New Roman" pitchFamily="18" charset="0"/>
                <a:cs typeface="Times New Roman" pitchFamily="18" charset="0"/>
              </a:rPr>
              <a:t> </a:t>
            </a:r>
            <a:r>
              <a:rPr lang="tr-TR" sz="2400" b="1" dirty="0">
                <a:latin typeface="Times New Roman" pitchFamily="18" charset="0"/>
                <a:cs typeface="Times New Roman" pitchFamily="18" charset="0"/>
              </a:rPr>
              <a:t>morstan </a:t>
            </a:r>
            <a:r>
              <a:rPr lang="tr-TR" sz="2400" b="1" dirty="0" err="1">
                <a:latin typeface="Times New Roman" pitchFamily="18" charset="0"/>
                <a:cs typeface="Times New Roman" pitchFamily="18" charset="0"/>
              </a:rPr>
              <a:t>mestran</a:t>
            </a:r>
            <a:r>
              <a:rPr lang="tr-TR" sz="2400" dirty="0">
                <a:latin typeface="Times New Roman" pitchFamily="18" charset="0"/>
                <a:cs typeface="Times New Roman" pitchFamily="18" charset="0"/>
              </a:rPr>
              <a:t> şekline dönüştüğü görülür. </a:t>
            </a:r>
          </a:p>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 İlk </a:t>
            </a:r>
            <a:r>
              <a:rPr lang="tr-TR" sz="2400" dirty="0" err="1">
                <a:latin typeface="Times New Roman" pitchFamily="18" charset="0"/>
                <a:cs typeface="Times New Roman" pitchFamily="18" charset="0"/>
              </a:rPr>
              <a:t>müslüman</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Karahanlı</a:t>
            </a:r>
            <a:r>
              <a:rPr lang="tr-TR" sz="2400" dirty="0">
                <a:latin typeface="Times New Roman" pitchFamily="18" charset="0"/>
                <a:cs typeface="Times New Roman" pitchFamily="18" charset="0"/>
              </a:rPr>
              <a:t> hakanı </a:t>
            </a:r>
            <a:r>
              <a:rPr lang="tr-TR" sz="2400" dirty="0" err="1">
                <a:latin typeface="Times New Roman" pitchFamily="18" charset="0"/>
                <a:cs typeface="Times New Roman" pitchFamily="18" charset="0"/>
              </a:rPr>
              <a:t>Tamgaç</a:t>
            </a:r>
            <a:r>
              <a:rPr lang="tr-TR" sz="2400" dirty="0">
                <a:latin typeface="Times New Roman" pitchFamily="18" charset="0"/>
                <a:cs typeface="Times New Roman" pitchFamily="18" charset="0"/>
              </a:rPr>
              <a:t> Buğra Han’ın 1065’te Semerkant’ta tesis ettiği </a:t>
            </a:r>
            <a:r>
              <a:rPr lang="tr-TR" sz="2400" dirty="0" err="1">
                <a:latin typeface="Times New Roman" pitchFamily="18" charset="0"/>
                <a:cs typeface="Times New Roman" pitchFamily="18" charset="0"/>
              </a:rPr>
              <a:t>hastahanenin</a:t>
            </a:r>
            <a:r>
              <a:rPr lang="tr-TR" sz="2400" dirty="0">
                <a:latin typeface="Times New Roman" pitchFamily="18" charset="0"/>
                <a:cs typeface="Times New Roman" pitchFamily="18" charset="0"/>
              </a:rPr>
              <a:t> Arapça vakfiyesinden, Orta Asya </a:t>
            </a:r>
            <a:r>
              <a:rPr lang="tr-TR" sz="2400" dirty="0" err="1">
                <a:latin typeface="Times New Roman" pitchFamily="18" charset="0"/>
                <a:cs typeface="Times New Roman" pitchFamily="18" charset="0"/>
              </a:rPr>
              <a:t>müslümanlarının</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bîmâristan</a:t>
            </a:r>
            <a:r>
              <a:rPr lang="tr-TR" sz="2400" dirty="0">
                <a:latin typeface="Times New Roman" pitchFamily="18" charset="0"/>
                <a:cs typeface="Times New Roman" pitchFamily="18" charset="0"/>
              </a:rPr>
              <a:t> yerine </a:t>
            </a:r>
            <a:r>
              <a:rPr lang="tr-TR" sz="2400" b="1" dirty="0" err="1">
                <a:latin typeface="Times New Roman" pitchFamily="18" charset="0"/>
                <a:cs typeface="Times New Roman" pitchFamily="18" charset="0"/>
              </a:rPr>
              <a:t>darülmerza</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Selçuklular’ın</a:t>
            </a:r>
            <a:r>
              <a:rPr lang="tr-TR" sz="2400" dirty="0">
                <a:latin typeface="Times New Roman" pitchFamily="18" charset="0"/>
                <a:cs typeface="Times New Roman" pitchFamily="18" charset="0"/>
              </a:rPr>
              <a:t> ise </a:t>
            </a:r>
            <a:r>
              <a:rPr lang="tr-TR" sz="2400" b="1" dirty="0" err="1">
                <a:latin typeface="Times New Roman" pitchFamily="18" charset="0"/>
                <a:cs typeface="Times New Roman" pitchFamily="18" charset="0"/>
              </a:rPr>
              <a:t>dârülâfiye</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dârüşşifâ</a:t>
            </a:r>
            <a:r>
              <a:rPr lang="tr-TR" sz="2400" dirty="0">
                <a:latin typeface="Times New Roman" pitchFamily="18" charset="0"/>
                <a:cs typeface="Times New Roman" pitchFamily="18" charset="0"/>
              </a:rPr>
              <a:t> tabirlerini kullandıkları anlaşılmaktadır.</a:t>
            </a:r>
          </a:p>
          <a:p>
            <a:pPr>
              <a:buNone/>
            </a:pPr>
            <a:endParaRPr lang="tr-TR" sz="3400" dirty="0">
              <a:latin typeface="Times New Roman" pitchFamily="18" charset="0"/>
              <a:cs typeface="Times New Roman" pitchFamily="18" charset="0"/>
            </a:endParaRPr>
          </a:p>
          <a:p>
            <a:endParaRPr lang="tr-TR" dirty="0">
              <a:latin typeface="Times New Roman" pitchFamily="18" charset="0"/>
              <a:cs typeface="Times New Roman" pitchFamily="18" charset="0"/>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p:txBody>
          <a:bodyPr>
            <a:normAutofit/>
          </a:bodyPr>
          <a:lstStyle/>
          <a:p>
            <a:r>
              <a:rPr lang="tr-TR" sz="2400" dirty="0">
                <a:solidFill>
                  <a:prstClr val="black"/>
                </a:solidFill>
                <a:latin typeface="Times New Roman" pitchFamily="18" charset="0"/>
                <a:cs typeface="Times New Roman" pitchFamily="18" charset="0"/>
              </a:rPr>
              <a:t>Osmanlılar </a:t>
            </a:r>
            <a:r>
              <a:rPr lang="tr-TR" sz="2400" dirty="0" err="1">
                <a:solidFill>
                  <a:prstClr val="black"/>
                </a:solidFill>
                <a:latin typeface="Times New Roman" pitchFamily="18" charset="0"/>
                <a:cs typeface="Times New Roman" pitchFamily="18" charset="0"/>
              </a:rPr>
              <a:t>dârüşşifâ</a:t>
            </a:r>
            <a:r>
              <a:rPr lang="tr-TR" sz="2400" dirty="0">
                <a:solidFill>
                  <a:prstClr val="black"/>
                </a:solidFill>
                <a:latin typeface="Times New Roman" pitchFamily="18" charset="0"/>
                <a:cs typeface="Times New Roman" pitchFamily="18" charset="0"/>
              </a:rPr>
              <a:t> ile birlikte daha çok </a:t>
            </a:r>
            <a:r>
              <a:rPr lang="tr-TR" sz="2400" b="1" dirty="0" err="1">
                <a:solidFill>
                  <a:prstClr val="black"/>
                </a:solidFill>
                <a:latin typeface="Times New Roman" pitchFamily="18" charset="0"/>
                <a:cs typeface="Times New Roman" pitchFamily="18" charset="0"/>
              </a:rPr>
              <a:t>darüssıhha</a:t>
            </a:r>
            <a:r>
              <a:rPr lang="tr-TR" sz="2400" b="1" dirty="0">
                <a:solidFill>
                  <a:prstClr val="black"/>
                </a:solidFill>
                <a:latin typeface="Times New Roman" pitchFamily="18" charset="0"/>
                <a:cs typeface="Times New Roman" pitchFamily="18" charset="0"/>
              </a:rPr>
              <a:t> şifahane, </a:t>
            </a:r>
            <a:r>
              <a:rPr lang="tr-TR" sz="2400" b="1" dirty="0" err="1">
                <a:solidFill>
                  <a:prstClr val="black"/>
                </a:solidFill>
                <a:latin typeface="Times New Roman" pitchFamily="18" charset="0"/>
                <a:cs typeface="Times New Roman" pitchFamily="18" charset="0"/>
              </a:rPr>
              <a:t>bımarhâne</a:t>
            </a:r>
            <a:r>
              <a:rPr lang="tr-TR" sz="2400" dirty="0">
                <a:solidFill>
                  <a:prstClr val="black"/>
                </a:solidFill>
                <a:latin typeface="Times New Roman" pitchFamily="18" charset="0"/>
                <a:cs typeface="Times New Roman" pitchFamily="18" charset="0"/>
              </a:rPr>
              <a:t> ve </a:t>
            </a:r>
            <a:r>
              <a:rPr lang="tr-TR" sz="2400" b="1" dirty="0">
                <a:solidFill>
                  <a:prstClr val="black"/>
                </a:solidFill>
                <a:latin typeface="Times New Roman" pitchFamily="18" charset="0"/>
                <a:cs typeface="Times New Roman" pitchFamily="18" charset="0"/>
              </a:rPr>
              <a:t>tımarhane</a:t>
            </a:r>
            <a:r>
              <a:rPr lang="tr-TR" sz="2400" dirty="0">
                <a:solidFill>
                  <a:prstClr val="black"/>
                </a:solidFill>
                <a:latin typeface="Times New Roman" pitchFamily="18" charset="0"/>
                <a:cs typeface="Times New Roman" pitchFamily="18" charset="0"/>
              </a:rPr>
              <a:t> kelimelerini kullanmışlar, XIX. yüzyıldan itibaren de özellikle Avrupa’daki gibi modern sağlık kuruluşlarının tesisiyle buralara </a:t>
            </a:r>
            <a:r>
              <a:rPr lang="tr-TR" sz="2400" b="1" dirty="0" err="1">
                <a:solidFill>
                  <a:prstClr val="black"/>
                </a:solidFill>
                <a:latin typeface="Times New Roman" pitchFamily="18" charset="0"/>
                <a:cs typeface="Times New Roman" pitchFamily="18" charset="0"/>
              </a:rPr>
              <a:t>hastahane</a:t>
            </a:r>
            <a:r>
              <a:rPr lang="tr-TR" sz="2400" dirty="0">
                <a:solidFill>
                  <a:prstClr val="black"/>
                </a:solidFill>
                <a:latin typeface="Times New Roman" pitchFamily="18" charset="0"/>
                <a:cs typeface="Times New Roman" pitchFamily="18" charset="0"/>
              </a:rPr>
              <a:t> demeyi tercih etmişlerdir.</a:t>
            </a:r>
            <a:r>
              <a:rPr lang="tr-TR" sz="2400" dirty="0">
                <a:latin typeface="Times New Roman" pitchFamily="18" charset="0"/>
                <a:cs typeface="Times New Roman" pitchFamily="18" charset="0"/>
              </a:rPr>
              <a:t> </a:t>
            </a:r>
          </a:p>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Bazı kaynaklarda belirtildiğine göre ilk Selçuklu  hastanesi </a:t>
            </a:r>
            <a:r>
              <a:rPr lang="tr-TR" sz="2400" dirty="0" err="1">
                <a:latin typeface="Times New Roman" pitchFamily="18" charset="0"/>
                <a:cs typeface="Times New Roman" pitchFamily="18" charset="0"/>
              </a:rPr>
              <a:t>Nizamülmülk</a:t>
            </a:r>
            <a:r>
              <a:rPr lang="tr-TR" sz="2400" dirty="0">
                <a:latin typeface="Times New Roman" pitchFamily="18" charset="0"/>
                <a:cs typeface="Times New Roman" pitchFamily="18" charset="0"/>
              </a:rPr>
              <a:t> tarafından </a:t>
            </a:r>
            <a:r>
              <a:rPr lang="tr-TR" sz="2400" dirty="0" err="1">
                <a:latin typeface="Times New Roman" pitchFamily="18" charset="0"/>
                <a:cs typeface="Times New Roman" pitchFamily="18" charset="0"/>
              </a:rPr>
              <a:t>Nişabur’da</a:t>
            </a:r>
            <a:r>
              <a:rPr lang="tr-TR" sz="2400" dirty="0">
                <a:latin typeface="Times New Roman" pitchFamily="18" charset="0"/>
                <a:cs typeface="Times New Roman" pitchFamily="18" charset="0"/>
              </a:rPr>
              <a:t> kurulmuştur.</a:t>
            </a:r>
            <a:r>
              <a:rPr lang="tr-TR" sz="2400" dirty="0" err="1">
                <a:latin typeface="Times New Roman" pitchFamily="18" charset="0"/>
                <a:cs typeface="Times New Roman" pitchFamily="18" charset="0"/>
              </a:rPr>
              <a:t>Sübkhastanesi</a:t>
            </a:r>
            <a:r>
              <a:rPr lang="tr-TR" sz="2400" dirty="0">
                <a:latin typeface="Times New Roman" pitchFamily="18" charset="0"/>
                <a:cs typeface="Times New Roman" pitchFamily="18" charset="0"/>
              </a:rPr>
              <a:t>  ve tıp medresesi Alparslan’ın (1063-1072) veziri î, IV, 314).</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642918"/>
            <a:ext cx="8229600" cy="5483245"/>
          </a:xfrm>
        </p:spPr>
        <p:txBody>
          <a:bodyPr>
            <a:noAutofit/>
          </a:bodyPr>
          <a:lstStyle/>
          <a:p>
            <a:pPr>
              <a:buNone/>
            </a:pPr>
            <a:endParaRPr lang="tr-TR" sz="2400" dirty="0">
              <a:latin typeface="Times New Roman" pitchFamily="18" charset="0"/>
              <a:cs typeface="Times New Roman" pitchFamily="18" charset="0"/>
            </a:endParaRPr>
          </a:p>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 Ne yazık ki bu ilk Selçuklu medrese ve hastanesi de </a:t>
            </a:r>
            <a:r>
              <a:rPr lang="tr-TR" sz="2400" dirty="0" err="1">
                <a:latin typeface="Times New Roman" pitchFamily="18" charset="0"/>
                <a:cs typeface="Times New Roman" pitchFamily="18" charset="0"/>
              </a:rPr>
              <a:t>Karahanlı</a:t>
            </a:r>
            <a:r>
              <a:rPr lang="tr-TR" sz="2400" dirty="0">
                <a:latin typeface="Times New Roman" pitchFamily="18" charset="0"/>
                <a:cs typeface="Times New Roman" pitchFamily="18" charset="0"/>
              </a:rPr>
              <a:t> Hükümdarı </a:t>
            </a:r>
            <a:r>
              <a:rPr lang="tr-TR" sz="2400" dirty="0" err="1">
                <a:latin typeface="Times New Roman" pitchFamily="18" charset="0"/>
                <a:cs typeface="Times New Roman" pitchFamily="18" charset="0"/>
              </a:rPr>
              <a:t>Tamgaç</a:t>
            </a:r>
            <a:r>
              <a:rPr lang="tr-TR" sz="2400" dirty="0">
                <a:latin typeface="Times New Roman" pitchFamily="18" charset="0"/>
                <a:cs typeface="Times New Roman" pitchFamily="18" charset="0"/>
              </a:rPr>
              <a:t> Buğra Han tarafından Semerkant’ta tesis edilen hastane ve </a:t>
            </a:r>
            <a:r>
              <a:rPr lang="tr-TR" sz="2400" dirty="0" err="1">
                <a:latin typeface="Times New Roman" pitchFamily="18" charset="0"/>
                <a:cs typeface="Times New Roman" pitchFamily="18" charset="0"/>
              </a:rPr>
              <a:t>Biruni’nin</a:t>
            </a:r>
            <a:r>
              <a:rPr lang="tr-TR" sz="2400" dirty="0">
                <a:latin typeface="Times New Roman" pitchFamily="18" charset="0"/>
                <a:cs typeface="Times New Roman" pitchFamily="18" charset="0"/>
              </a:rPr>
              <a:t> (ö. 1061 [?]) </a:t>
            </a:r>
            <a:r>
              <a:rPr lang="tr-TR" sz="2400" i="1" dirty="0" err="1">
                <a:latin typeface="Times New Roman" pitchFamily="18" charset="0"/>
                <a:cs typeface="Times New Roman" pitchFamily="18" charset="0"/>
              </a:rPr>
              <a:t>Kitabü</a:t>
            </a:r>
            <a:r>
              <a:rPr lang="tr-TR" sz="2400" i="1" dirty="0">
                <a:latin typeface="Times New Roman" pitchFamily="18" charset="0"/>
                <a:cs typeface="Times New Roman" pitchFamily="18" charset="0"/>
              </a:rPr>
              <a:t>’ṣ-Ṣ</a:t>
            </a:r>
            <a:r>
              <a:rPr lang="tr-TR" sz="2400" i="1" dirty="0" err="1">
                <a:latin typeface="Times New Roman" pitchFamily="18" charset="0"/>
                <a:cs typeface="Times New Roman" pitchFamily="18" charset="0"/>
              </a:rPr>
              <a:t>aydele</a:t>
            </a:r>
            <a:r>
              <a:rPr lang="tr-TR" sz="2400" dirty="0">
                <a:latin typeface="Times New Roman" pitchFamily="18" charset="0"/>
                <a:cs typeface="Times New Roman" pitchFamily="18" charset="0"/>
              </a:rPr>
              <a:t> adlı eserinde zikrettiği </a:t>
            </a:r>
            <a:r>
              <a:rPr lang="tr-TR" sz="2400" dirty="0" err="1">
                <a:latin typeface="Times New Roman" pitchFamily="18" charset="0"/>
                <a:cs typeface="Times New Roman" pitchFamily="18" charset="0"/>
              </a:rPr>
              <a:t>Gazneliler</a:t>
            </a:r>
            <a:r>
              <a:rPr lang="tr-TR" sz="2400" dirty="0">
                <a:latin typeface="Times New Roman" pitchFamily="18" charset="0"/>
                <a:cs typeface="Times New Roman" pitchFamily="18" charset="0"/>
              </a:rPr>
              <a:t> döneminde </a:t>
            </a:r>
            <a:r>
              <a:rPr lang="tr-TR" sz="2400" dirty="0" err="1">
                <a:latin typeface="Times New Roman" pitchFamily="18" charset="0"/>
                <a:cs typeface="Times New Roman" pitchFamily="18" charset="0"/>
              </a:rPr>
              <a:t>Gaznede</a:t>
            </a:r>
            <a:r>
              <a:rPr lang="tr-TR" sz="2400" dirty="0">
                <a:latin typeface="Times New Roman" pitchFamily="18" charset="0"/>
                <a:cs typeface="Times New Roman" pitchFamily="18" charset="0"/>
              </a:rPr>
              <a:t> bulunan hastane gibi bugün ortadan kalkmış durumdadır.</a:t>
            </a:r>
          </a:p>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 Selçukluların 1055’ten itibaren Bağdat, Şiraz, </a:t>
            </a:r>
            <a:r>
              <a:rPr lang="tr-TR" sz="2400" dirty="0" err="1">
                <a:latin typeface="Times New Roman" pitchFamily="18" charset="0"/>
                <a:cs typeface="Times New Roman" pitchFamily="18" charset="0"/>
              </a:rPr>
              <a:t>Berdesir</a:t>
            </a:r>
            <a:r>
              <a:rPr lang="tr-TR" sz="2400" dirty="0">
                <a:latin typeface="Times New Roman" pitchFamily="18" charset="0"/>
                <a:cs typeface="Times New Roman" pitchFamily="18" charset="0"/>
              </a:rPr>
              <a:t>, Kaşan, </a:t>
            </a:r>
            <a:r>
              <a:rPr lang="tr-TR" sz="2400" dirty="0" err="1">
                <a:latin typeface="Times New Roman" pitchFamily="18" charset="0"/>
                <a:cs typeface="Times New Roman" pitchFamily="18" charset="0"/>
              </a:rPr>
              <a:t>Ebher</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Zencan</a:t>
            </a:r>
            <a:r>
              <a:rPr lang="tr-TR" sz="2400" dirty="0">
                <a:latin typeface="Times New Roman" pitchFamily="18" charset="0"/>
                <a:cs typeface="Times New Roman" pitchFamily="18" charset="0"/>
              </a:rPr>
              <a:t>, Gence, Harran ve Mardin’de kurdukları </a:t>
            </a:r>
            <a:r>
              <a:rPr lang="tr-TR" sz="2400" dirty="0" err="1">
                <a:latin typeface="Times New Roman" pitchFamily="18" charset="0"/>
                <a:cs typeface="Times New Roman" pitchFamily="18" charset="0"/>
              </a:rPr>
              <a:t>bimaristanlar</a:t>
            </a:r>
            <a:r>
              <a:rPr lang="tr-TR" sz="2400" dirty="0">
                <a:latin typeface="Times New Roman" pitchFamily="18" charset="0"/>
                <a:cs typeface="Times New Roman" pitchFamily="18" charset="0"/>
              </a:rPr>
              <a:t> da ortadan kalkmıştır.</a:t>
            </a:r>
          </a:p>
          <a:p>
            <a:endParaRPr lang="tr-TR" sz="2400" dirty="0">
              <a:latin typeface="Times New Roman" pitchFamily="18" charset="0"/>
              <a:cs typeface="Times New Roman" pitchFamily="18" charset="0"/>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928670"/>
            <a:ext cx="8229600" cy="5197493"/>
          </a:xfrm>
        </p:spPr>
        <p:txBody>
          <a:bodyPr>
            <a:noAutofit/>
          </a:bodyPr>
          <a:lstStyle/>
          <a:p>
            <a:endParaRPr lang="tr-TR" sz="2400" dirty="0">
              <a:latin typeface="Times New Roman" pitchFamily="18" charset="0"/>
              <a:cs typeface="Times New Roman" pitchFamily="18" charset="0"/>
            </a:endParaRPr>
          </a:p>
          <a:p>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Bugüne ulaşabilen Selçuklu </a:t>
            </a:r>
            <a:r>
              <a:rPr lang="tr-TR" sz="2400" dirty="0" err="1">
                <a:latin typeface="Times New Roman" pitchFamily="18" charset="0"/>
                <a:cs typeface="Times New Roman" pitchFamily="18" charset="0"/>
              </a:rPr>
              <a:t>bimaristanlarından</a:t>
            </a:r>
            <a:r>
              <a:rPr lang="tr-TR" sz="2400" dirty="0">
                <a:latin typeface="Times New Roman" pitchFamily="18" charset="0"/>
                <a:cs typeface="Times New Roman" pitchFamily="18" charset="0"/>
              </a:rPr>
              <a:t> Şam’daki </a:t>
            </a:r>
            <a:r>
              <a:rPr lang="tr-TR" sz="2400" dirty="0" err="1">
                <a:latin typeface="Times New Roman" pitchFamily="18" charset="0"/>
                <a:cs typeface="Times New Roman" pitchFamily="18" charset="0"/>
              </a:rPr>
              <a:t>Nureddin</a:t>
            </a:r>
            <a:r>
              <a:rPr lang="tr-TR" sz="2400" dirty="0">
                <a:latin typeface="Times New Roman" pitchFamily="18" charset="0"/>
                <a:cs typeface="Times New Roman" pitchFamily="18" charset="0"/>
              </a:rPr>
              <a:t> Hastanesi (1154), Kayseri’deki Gevher Nesibe Darüşşifası ve </a:t>
            </a:r>
            <a:r>
              <a:rPr lang="tr-TR" sz="2400" dirty="0" err="1">
                <a:latin typeface="Times New Roman" pitchFamily="18" charset="0"/>
                <a:cs typeface="Times New Roman" pitchFamily="18" charset="0"/>
              </a:rPr>
              <a:t>Gıyaseddin</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Keyhusrev</a:t>
            </a:r>
            <a:r>
              <a:rPr lang="tr-TR" sz="2400" dirty="0">
                <a:latin typeface="Times New Roman" pitchFamily="18" charset="0"/>
                <a:cs typeface="Times New Roman" pitchFamily="18" charset="0"/>
              </a:rPr>
              <a:t> Tıp Medresesi (1206), Sivas’taki Keykavus Darüşşifası (1217), Divriği’deki </a:t>
            </a:r>
            <a:r>
              <a:rPr lang="tr-TR" sz="2400" dirty="0" err="1">
                <a:latin typeface="Times New Roman" pitchFamily="18" charset="0"/>
                <a:cs typeface="Times New Roman" pitchFamily="18" charset="0"/>
              </a:rPr>
              <a:t>Behram</a:t>
            </a:r>
            <a:r>
              <a:rPr lang="tr-TR" sz="2400" dirty="0">
                <a:latin typeface="Times New Roman" pitchFamily="18" charset="0"/>
                <a:cs typeface="Times New Roman" pitchFamily="18" charset="0"/>
              </a:rPr>
              <a:t> Şah’ın kızı Turan Melik’in </a:t>
            </a:r>
            <a:r>
              <a:rPr lang="tr-TR" sz="2400" dirty="0" err="1">
                <a:latin typeface="Times New Roman" pitchFamily="18" charset="0"/>
                <a:cs typeface="Times New Roman" pitchFamily="18" charset="0"/>
              </a:rPr>
              <a:t>hastahanesi</a:t>
            </a:r>
            <a:r>
              <a:rPr lang="tr-TR" sz="2400" dirty="0">
                <a:latin typeface="Times New Roman" pitchFamily="18" charset="0"/>
                <a:cs typeface="Times New Roman" pitchFamily="18" charset="0"/>
              </a:rPr>
              <a:t> (1228), Tokat’taki </a:t>
            </a:r>
            <a:r>
              <a:rPr lang="tr-TR" sz="2400" dirty="0" err="1">
                <a:latin typeface="Times New Roman" pitchFamily="18" charset="0"/>
                <a:cs typeface="Times New Roman" pitchFamily="18" charset="0"/>
              </a:rPr>
              <a:t>Gökmedrese</a:t>
            </a:r>
            <a:r>
              <a:rPr lang="tr-TR" sz="2400" dirty="0">
                <a:latin typeface="Times New Roman" pitchFamily="18" charset="0"/>
                <a:cs typeface="Times New Roman" pitchFamily="18" charset="0"/>
              </a:rPr>
              <a:t> denilen Pervane Bey Darüşşifası (1275) ile Çankırı’da Atabey Ferruh (1235) ve Kastamonu’daki Ali b. </a:t>
            </a: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p:txBody>
          <a:bodyPr>
            <a:normAutofit/>
          </a:bodyPr>
          <a:lstStyle/>
          <a:p>
            <a:r>
              <a:rPr lang="tr-TR" sz="2400" dirty="0">
                <a:latin typeface="Times New Roman" pitchFamily="18" charset="0"/>
                <a:cs typeface="Times New Roman" pitchFamily="18" charset="0"/>
              </a:rPr>
              <a:t>Pervane hastanelerinin (1272) incelenmesiyle </a:t>
            </a:r>
            <a:r>
              <a:rPr lang="tr-TR" sz="2400" dirty="0" err="1">
                <a:latin typeface="Times New Roman" pitchFamily="18" charset="0"/>
                <a:cs typeface="Times New Roman" pitchFamily="18" charset="0"/>
              </a:rPr>
              <a:t>Selçuklular’ın</a:t>
            </a:r>
            <a:r>
              <a:rPr lang="tr-TR" sz="2400" dirty="0">
                <a:latin typeface="Times New Roman" pitchFamily="18" charset="0"/>
                <a:cs typeface="Times New Roman" pitchFamily="18" charset="0"/>
              </a:rPr>
              <a:t>, bunların haç şeklindeki dört eyvanlı planları ile sonradan Avrupa’da gotik mimarinin gelişmesinde rol oynayan kubbe konstrüksiyon özelliklerinin yanı sıra on iki hayvanlı takvimlerinden esinlenen hayvan figürleriyle ay ve güneş motiflerini birlikte Ön Asya’ya eski vatanları Türkistan’dan getirdikleri anlaşılmaktadır.</a:t>
            </a: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28596" y="760425"/>
            <a:ext cx="8229600" cy="5097467"/>
          </a:xfrm>
        </p:spPr>
        <p:txBody>
          <a:bodyPr>
            <a:normAutofit/>
          </a:bodyPr>
          <a:lstStyle/>
          <a:p>
            <a:r>
              <a:rPr lang="tr-TR" sz="2400" dirty="0">
                <a:latin typeface="Times New Roman" pitchFamily="18" charset="0"/>
                <a:cs typeface="Times New Roman" pitchFamily="18" charset="0"/>
              </a:rPr>
              <a:t>Çeşitli hastalıkların tedavisi için birçok hamam ve kaplıcanın da kurulduğu Anadolu’daki esas Selçuklu hastanelerini eski kaynaklardan elde edilen bilgilerin ışığında şu dört sınıfa ayırarak incelemek mümkündür:</a:t>
            </a:r>
          </a:p>
          <a:p>
            <a:endParaRPr lang="tr-TR" sz="2400" dirty="0">
              <a:latin typeface="Times New Roman" pitchFamily="18" charset="0"/>
              <a:cs typeface="Times New Roman" pitchFamily="18" charset="0"/>
            </a:endParaRPr>
          </a:p>
          <a:p>
            <a:pPr>
              <a:buNone/>
            </a:pPr>
            <a:endParaRPr lang="tr-TR" sz="2400" dirty="0">
              <a:latin typeface="Times New Roman" pitchFamily="18" charset="0"/>
              <a:cs typeface="Times New Roman" pitchFamily="18" charset="0"/>
            </a:endParaRPr>
          </a:p>
          <a:p>
            <a:pPr algn="just">
              <a:buFont typeface="+mj-lt"/>
              <a:buAutoNum type="arabicPeriod"/>
            </a:pPr>
            <a:r>
              <a:rPr lang="tr-TR" sz="2400" b="1" dirty="0">
                <a:latin typeface="Times New Roman" pitchFamily="18" charset="0"/>
                <a:cs typeface="Times New Roman" pitchFamily="18" charset="0"/>
              </a:rPr>
              <a:t>Seyyar </a:t>
            </a:r>
            <a:r>
              <a:rPr lang="tr-TR" sz="2400" b="1" dirty="0" err="1">
                <a:latin typeface="Times New Roman" pitchFamily="18" charset="0"/>
                <a:cs typeface="Times New Roman" pitchFamily="18" charset="0"/>
              </a:rPr>
              <a:t>Bimaristanlar</a:t>
            </a:r>
            <a:r>
              <a:rPr lang="tr-TR" sz="2400" b="1" dirty="0">
                <a:latin typeface="Times New Roman" pitchFamily="18" charset="0"/>
                <a:cs typeface="Times New Roman" pitchFamily="18" charset="0"/>
              </a:rPr>
              <a:t>:</a:t>
            </a:r>
          </a:p>
          <a:p>
            <a:pPr algn="just">
              <a:buFont typeface="+mj-lt"/>
              <a:buAutoNum type="arabicPeriod"/>
            </a:pPr>
            <a:r>
              <a:rPr lang="tr-TR" sz="2400" b="1" dirty="0">
                <a:latin typeface="Times New Roman" pitchFamily="18" charset="0"/>
                <a:cs typeface="Times New Roman" pitchFamily="18" charset="0"/>
              </a:rPr>
              <a:t>Kervansaray </a:t>
            </a:r>
            <a:r>
              <a:rPr lang="tr-TR" sz="2400" b="1" dirty="0" err="1">
                <a:latin typeface="Times New Roman" pitchFamily="18" charset="0"/>
                <a:cs typeface="Times New Roman" pitchFamily="18" charset="0"/>
              </a:rPr>
              <a:t>Bimaristanlar</a:t>
            </a:r>
            <a:r>
              <a:rPr lang="tr-TR" sz="2400" b="1" dirty="0">
                <a:latin typeface="Times New Roman" pitchFamily="18" charset="0"/>
                <a:cs typeface="Times New Roman" pitchFamily="18" charset="0"/>
              </a:rPr>
              <a:t>:</a:t>
            </a:r>
          </a:p>
          <a:p>
            <a:pPr algn="just">
              <a:buFont typeface="+mj-lt"/>
              <a:buAutoNum type="arabicPeriod"/>
            </a:pPr>
            <a:r>
              <a:rPr lang="tr-TR" sz="2400" b="1" dirty="0">
                <a:latin typeface="Times New Roman" pitchFamily="18" charset="0"/>
                <a:cs typeface="Times New Roman" pitchFamily="18" charset="0"/>
              </a:rPr>
              <a:t>Saray  </a:t>
            </a:r>
            <a:r>
              <a:rPr lang="tr-TR" sz="2400" b="1" dirty="0" err="1">
                <a:latin typeface="Times New Roman" pitchFamily="18" charset="0"/>
                <a:cs typeface="Times New Roman" pitchFamily="18" charset="0"/>
              </a:rPr>
              <a:t>Bimaristanlar</a:t>
            </a:r>
            <a:r>
              <a:rPr lang="tr-TR" sz="2400" b="1" dirty="0">
                <a:latin typeface="Times New Roman" pitchFamily="18" charset="0"/>
                <a:cs typeface="Times New Roman" pitchFamily="18" charset="0"/>
              </a:rPr>
              <a:t>: </a:t>
            </a:r>
          </a:p>
          <a:p>
            <a:pPr algn="just">
              <a:buFont typeface="+mj-lt"/>
              <a:buAutoNum type="arabicPeriod"/>
            </a:pPr>
            <a:r>
              <a:rPr lang="tr-TR" sz="2400" b="1" dirty="0">
                <a:latin typeface="Times New Roman" pitchFamily="18" charset="0"/>
                <a:cs typeface="Times New Roman" pitchFamily="18" charset="0"/>
              </a:rPr>
              <a:t>Halkın Sağlığı ve Tıp Eğitimi İçin Kurulan Genel Hastane Niteliğindeki </a:t>
            </a:r>
            <a:r>
              <a:rPr lang="tr-TR" sz="2400" b="1" dirty="0" err="1">
                <a:latin typeface="Times New Roman" pitchFamily="18" charset="0"/>
                <a:cs typeface="Times New Roman" pitchFamily="18" charset="0"/>
              </a:rPr>
              <a:t>Bimaristanlar</a:t>
            </a:r>
            <a:r>
              <a:rPr lang="tr-TR" sz="2400" dirty="0">
                <a:latin typeface="Times New Roman" pitchFamily="18" charset="0"/>
                <a:cs typeface="Times New Roman" pitchFamily="18" charset="0"/>
              </a:rPr>
              <a:t>:</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endParaRPr lang="tr-TR" sz="2400" b="1" dirty="0">
              <a:latin typeface="Times New Roman" pitchFamily="18" charset="0"/>
              <a:cs typeface="Times New Roman" pitchFamily="18" charset="0"/>
            </a:endParaRPr>
          </a:p>
          <a:p>
            <a:endParaRPr lang="tr-TR" sz="2400" b="1" dirty="0">
              <a:latin typeface="Times New Roman" pitchFamily="18" charset="0"/>
              <a:cs typeface="Times New Roman" pitchFamily="18" charset="0"/>
            </a:endParaRPr>
          </a:p>
          <a:p>
            <a:r>
              <a:rPr lang="tr-TR" sz="2400" b="1" dirty="0">
                <a:latin typeface="Times New Roman" pitchFamily="18" charset="0"/>
                <a:cs typeface="Times New Roman" pitchFamily="18" charset="0"/>
              </a:rPr>
              <a:t>1. Seyyar </a:t>
            </a:r>
            <a:r>
              <a:rPr lang="tr-TR" sz="2400" b="1" dirty="0" err="1">
                <a:latin typeface="Times New Roman" pitchFamily="18" charset="0"/>
                <a:cs typeface="Times New Roman" pitchFamily="18" charset="0"/>
              </a:rPr>
              <a:t>Bîmâristanlar</a:t>
            </a:r>
            <a:r>
              <a:rPr lang="tr-TR" sz="2400" b="1" dirty="0">
                <a:latin typeface="Times New Roman" pitchFamily="18" charset="0"/>
                <a:cs typeface="Times New Roman" pitchFamily="18" charset="0"/>
              </a:rPr>
              <a:t>.</a:t>
            </a:r>
            <a:r>
              <a:rPr lang="tr-TR" sz="2400" dirty="0">
                <a:latin typeface="Times New Roman" pitchFamily="18" charset="0"/>
                <a:cs typeface="Times New Roman" pitchFamily="18" charset="0"/>
              </a:rPr>
              <a:t> Selçuklu Sultanı </a:t>
            </a:r>
            <a:r>
              <a:rPr lang="tr-TR" sz="2400" dirty="0" err="1">
                <a:latin typeface="Times New Roman" pitchFamily="18" charset="0"/>
                <a:cs typeface="Times New Roman" pitchFamily="18" charset="0"/>
              </a:rPr>
              <a:t>Melikşah’ın</a:t>
            </a:r>
            <a:r>
              <a:rPr lang="tr-TR" sz="2400" dirty="0">
                <a:latin typeface="Times New Roman" pitchFamily="18" charset="0"/>
                <a:cs typeface="Times New Roman" pitchFamily="18" charset="0"/>
              </a:rPr>
              <a:t> ordusunda, tabiplerle hastaların ve alet edevatın 100 deve ile taşındığı bir seyyar </a:t>
            </a:r>
            <a:r>
              <a:rPr lang="tr-TR" sz="2400" dirty="0" err="1">
                <a:latin typeface="Times New Roman" pitchFamily="18" charset="0"/>
                <a:cs typeface="Times New Roman" pitchFamily="18" charset="0"/>
              </a:rPr>
              <a:t>bîmâristan</a:t>
            </a:r>
            <a:r>
              <a:rPr lang="tr-TR" sz="2400" dirty="0">
                <a:latin typeface="Times New Roman" pitchFamily="18" charset="0"/>
                <a:cs typeface="Times New Roman" pitchFamily="18" charset="0"/>
              </a:rPr>
              <a:t> vardı (</a:t>
            </a:r>
            <a:r>
              <a:rPr lang="tr-TR" sz="2400" dirty="0" err="1">
                <a:latin typeface="Times New Roman" pitchFamily="18" charset="0"/>
                <a:cs typeface="Times New Roman" pitchFamily="18" charset="0"/>
              </a:rPr>
              <a:t>Ünver</a:t>
            </a:r>
            <a:r>
              <a:rPr lang="tr-TR" sz="2400" dirty="0">
                <a:latin typeface="Times New Roman" pitchFamily="18" charset="0"/>
                <a:cs typeface="Times New Roman" pitchFamily="18" charset="0"/>
              </a:rPr>
              <a:t>, </a:t>
            </a:r>
            <a:r>
              <a:rPr lang="tr-TR" sz="2400" i="1" dirty="0">
                <a:latin typeface="Times New Roman" pitchFamily="18" charset="0"/>
                <a:cs typeface="Times New Roman" pitchFamily="18" charset="0"/>
              </a:rPr>
              <a:t>Selçuklu Tababeti</a:t>
            </a:r>
            <a:r>
              <a:rPr lang="tr-TR" sz="2400" dirty="0">
                <a:latin typeface="Times New Roman" pitchFamily="18" charset="0"/>
                <a:cs typeface="Times New Roman" pitchFamily="18" charset="0"/>
              </a:rPr>
              <a:t>, s. 11). Kaynaklara göre ünlü hekim </a:t>
            </a:r>
            <a:r>
              <a:rPr lang="tr-TR" sz="2400" dirty="0" err="1">
                <a:latin typeface="Times New Roman" pitchFamily="18" charset="0"/>
                <a:cs typeface="Times New Roman" pitchFamily="18" charset="0"/>
              </a:rPr>
              <a:t>Ebü’l</a:t>
            </a:r>
            <a:r>
              <a:rPr lang="tr-TR" sz="2400" dirty="0">
                <a:latin typeface="Times New Roman" pitchFamily="18" charset="0"/>
                <a:cs typeface="Times New Roman" pitchFamily="18" charset="0"/>
              </a:rPr>
              <a:t>-Hakem el-</a:t>
            </a:r>
            <a:r>
              <a:rPr lang="tr-TR" sz="2400" dirty="0" err="1">
                <a:latin typeface="Times New Roman" pitchFamily="18" charset="0"/>
                <a:cs typeface="Times New Roman" pitchFamily="18" charset="0"/>
              </a:rPr>
              <a:t>Bâhilî</a:t>
            </a:r>
            <a:r>
              <a:rPr lang="tr-TR" sz="2400" dirty="0">
                <a:latin typeface="Times New Roman" pitchFamily="18" charset="0"/>
                <a:cs typeface="Times New Roman" pitchFamily="18" charset="0"/>
              </a:rPr>
              <a:t> el-</a:t>
            </a:r>
            <a:r>
              <a:rPr lang="tr-TR" sz="2400" dirty="0" err="1">
                <a:latin typeface="Times New Roman" pitchFamily="18" charset="0"/>
                <a:cs typeface="Times New Roman" pitchFamily="18" charset="0"/>
              </a:rPr>
              <a:t>Endelüsî</a:t>
            </a:r>
            <a:r>
              <a:rPr lang="tr-TR" sz="2400" dirty="0">
                <a:latin typeface="Times New Roman" pitchFamily="18" charset="0"/>
                <a:cs typeface="Times New Roman" pitchFamily="18" charset="0"/>
              </a:rPr>
              <a:t> (ö. 1155), Irak Selçuklu Sultanı </a:t>
            </a:r>
            <a:r>
              <a:rPr lang="tr-TR" sz="2400" dirty="0" err="1">
                <a:latin typeface="Times New Roman" pitchFamily="18" charset="0"/>
                <a:cs typeface="Times New Roman" pitchFamily="18" charset="0"/>
              </a:rPr>
              <a:t>Mahmûd’un</a:t>
            </a:r>
            <a:r>
              <a:rPr lang="tr-TR" sz="2400" dirty="0">
                <a:latin typeface="Times New Roman" pitchFamily="18" charset="0"/>
                <a:cs typeface="Times New Roman" pitchFamily="18" charset="0"/>
              </a:rPr>
              <a:t> (1118-1131) ordusundaki kırk deve ile taşınan ve karargâh yerlerinde kurulan seyyar </a:t>
            </a:r>
            <a:r>
              <a:rPr lang="tr-TR" sz="2400" dirty="0" err="1">
                <a:latin typeface="Times New Roman" pitchFamily="18" charset="0"/>
                <a:cs typeface="Times New Roman" pitchFamily="18" charset="0"/>
              </a:rPr>
              <a:t>bîmâristanda</a:t>
            </a:r>
            <a:r>
              <a:rPr lang="tr-TR" sz="2400" dirty="0">
                <a:latin typeface="Times New Roman" pitchFamily="18" charset="0"/>
                <a:cs typeface="Times New Roman" pitchFamily="18" charset="0"/>
              </a:rPr>
              <a:t> tabipti (</a:t>
            </a:r>
            <a:r>
              <a:rPr lang="tr-TR" sz="2400" dirty="0" err="1">
                <a:latin typeface="Times New Roman" pitchFamily="18" charset="0"/>
                <a:cs typeface="Times New Roman" pitchFamily="18" charset="0"/>
              </a:rPr>
              <a:t>İbnü’l</a:t>
            </a:r>
            <a:r>
              <a:rPr lang="tr-TR" sz="2400" dirty="0">
                <a:latin typeface="Times New Roman" pitchFamily="18" charset="0"/>
                <a:cs typeface="Times New Roman" pitchFamily="18" charset="0"/>
              </a:rPr>
              <a:t>-</a:t>
            </a:r>
            <a:r>
              <a:rPr lang="tr-TR" sz="2400" dirty="0" err="1">
                <a:latin typeface="Times New Roman" pitchFamily="18" charset="0"/>
                <a:cs typeface="Times New Roman" pitchFamily="18" charset="0"/>
              </a:rPr>
              <a:t>Kıftî</a:t>
            </a:r>
            <a:r>
              <a:rPr lang="tr-TR" sz="2400" dirty="0">
                <a:latin typeface="Times New Roman" pitchFamily="18" charset="0"/>
                <a:cs typeface="Times New Roman" pitchFamily="18" charset="0"/>
              </a:rPr>
              <a:t>, s. 405; </a:t>
            </a:r>
            <a:r>
              <a:rPr lang="tr-TR" sz="2400" dirty="0" err="1">
                <a:latin typeface="Times New Roman" pitchFamily="18" charset="0"/>
                <a:cs typeface="Times New Roman" pitchFamily="18" charset="0"/>
              </a:rPr>
              <a:t>İbn</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Hallikân</a:t>
            </a:r>
            <a:r>
              <a:rPr lang="tr-TR" sz="2400" dirty="0">
                <a:latin typeface="Times New Roman" pitchFamily="18" charset="0"/>
                <a:cs typeface="Times New Roman" pitchFamily="18" charset="0"/>
              </a:rPr>
              <a:t>, III, 123-124). </a:t>
            </a:r>
          </a:p>
          <a:p>
            <a:endParaRPr lang="tr-TR" sz="2400" dirty="0">
              <a:latin typeface="Times New Roman" pitchFamily="18" charset="0"/>
              <a:cs typeface="Times New Roman" pitchFamily="18" charset="0"/>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p:txBody>
          <a:bodyPr>
            <a:normAutofit/>
          </a:bodyPr>
          <a:lstStyle/>
          <a:p>
            <a:r>
              <a:rPr lang="tr-TR" sz="2400" dirty="0">
                <a:latin typeface="Times New Roman" pitchFamily="18" charset="0"/>
                <a:cs typeface="Times New Roman" pitchFamily="18" charset="0"/>
              </a:rPr>
              <a:t>Ayrıca Selçuklu Sultanı </a:t>
            </a:r>
            <a:r>
              <a:rPr lang="tr-TR" sz="2400" dirty="0" err="1">
                <a:latin typeface="Times New Roman" pitchFamily="18" charset="0"/>
                <a:cs typeface="Times New Roman" pitchFamily="18" charset="0"/>
              </a:rPr>
              <a:t>Mahmûd’un</a:t>
            </a:r>
            <a:r>
              <a:rPr lang="tr-TR" sz="2400" dirty="0">
                <a:latin typeface="Times New Roman" pitchFamily="18" charset="0"/>
                <a:cs typeface="Times New Roman" pitchFamily="18" charset="0"/>
              </a:rPr>
              <a:t> ordusunda </a:t>
            </a:r>
            <a:r>
              <a:rPr lang="tr-TR" sz="2400" dirty="0" err="1">
                <a:latin typeface="Times New Roman" pitchFamily="18" charset="0"/>
                <a:cs typeface="Times New Roman" pitchFamily="18" charset="0"/>
              </a:rPr>
              <a:t>Azîzüddin</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Ebû</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Nasr</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Ahmed</a:t>
            </a:r>
            <a:r>
              <a:rPr lang="tr-TR" sz="2400" dirty="0">
                <a:latin typeface="Times New Roman" pitchFamily="18" charset="0"/>
                <a:cs typeface="Times New Roman" pitchFamily="18" charset="0"/>
              </a:rPr>
              <a:t> b. </a:t>
            </a:r>
            <a:r>
              <a:rPr lang="tr-TR" sz="2400" dirty="0" err="1">
                <a:latin typeface="Times New Roman" pitchFamily="18" charset="0"/>
                <a:cs typeface="Times New Roman" pitchFamily="18" charset="0"/>
              </a:rPr>
              <a:t>Hâmid</a:t>
            </a:r>
            <a:r>
              <a:rPr lang="tr-TR" sz="2400" dirty="0">
                <a:latin typeface="Times New Roman" pitchFamily="18" charset="0"/>
                <a:cs typeface="Times New Roman" pitchFamily="18" charset="0"/>
              </a:rPr>
              <a:t> tarafından başka bir seyyar </a:t>
            </a:r>
            <a:r>
              <a:rPr lang="tr-TR" sz="2400" dirty="0" err="1">
                <a:latin typeface="Times New Roman" pitchFamily="18" charset="0"/>
                <a:cs typeface="Times New Roman" pitchFamily="18" charset="0"/>
              </a:rPr>
              <a:t>hastahane</a:t>
            </a:r>
            <a:r>
              <a:rPr lang="tr-TR" sz="2400" dirty="0">
                <a:latin typeface="Times New Roman" pitchFamily="18" charset="0"/>
                <a:cs typeface="Times New Roman" pitchFamily="18" charset="0"/>
              </a:rPr>
              <a:t> daha tesis edilmişti ki bunun hekim ve ağırlıkları da 200 deve ile taşınıyordu (</a:t>
            </a:r>
            <a:r>
              <a:rPr lang="tr-TR" sz="2400" dirty="0" err="1">
                <a:latin typeface="Times New Roman" pitchFamily="18" charset="0"/>
                <a:cs typeface="Times New Roman" pitchFamily="18" charset="0"/>
              </a:rPr>
              <a:t>Bündârî</a:t>
            </a:r>
            <a:r>
              <a:rPr lang="tr-TR" sz="2400" dirty="0">
                <a:latin typeface="Times New Roman" pitchFamily="18" charset="0"/>
                <a:cs typeface="Times New Roman" pitchFamily="18" charset="0"/>
              </a:rPr>
              <a:t>, s. 129-130).</a:t>
            </a: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endParaRPr lang="tr-TR" sz="2400" b="1" dirty="0"/>
          </a:p>
          <a:p>
            <a:pPr>
              <a:buNone/>
            </a:pPr>
            <a:endParaRPr lang="tr-TR" sz="2400" b="1" dirty="0"/>
          </a:p>
          <a:p>
            <a:r>
              <a:rPr lang="tr-TR" sz="2400" b="1" dirty="0"/>
              <a:t>2. Kervansaray </a:t>
            </a:r>
            <a:r>
              <a:rPr lang="tr-TR" sz="2400" b="1" dirty="0" err="1"/>
              <a:t>Bimaristanları</a:t>
            </a:r>
            <a:r>
              <a:rPr lang="tr-TR" sz="2400" b="1" dirty="0"/>
              <a:t>:</a:t>
            </a:r>
            <a:r>
              <a:rPr lang="tr-TR" sz="2400" dirty="0"/>
              <a:t> Selçuklu Devleti’nin hemen her yöresinde, özellikle Anadolu’da kurulmuş olan kervansaraylarda, </a:t>
            </a:r>
            <a:r>
              <a:rPr lang="tr-TR" sz="2400" dirty="0">
                <a:latin typeface="Times New Roman" pitchFamily="18" charset="0"/>
                <a:cs typeface="Times New Roman" pitchFamily="18" charset="0"/>
              </a:rPr>
              <a:t>hastalanan</a:t>
            </a:r>
            <a:r>
              <a:rPr lang="tr-TR" sz="2400" dirty="0"/>
              <a:t> yolcular için birer </a:t>
            </a:r>
            <a:r>
              <a:rPr lang="tr-TR" sz="2400" dirty="0" err="1"/>
              <a:t>bimaristan</a:t>
            </a:r>
            <a:r>
              <a:rPr lang="tr-TR" sz="2400" dirty="0"/>
              <a:t> bulunduğu </a:t>
            </a:r>
            <a:r>
              <a:rPr lang="tr-TR" sz="2400" dirty="0" err="1"/>
              <a:t>Kalkaşendi</a:t>
            </a:r>
            <a:r>
              <a:rPr lang="tr-TR" sz="2400" dirty="0"/>
              <a:t> ve </a:t>
            </a:r>
            <a:r>
              <a:rPr lang="tr-TR" sz="2400" dirty="0" err="1"/>
              <a:t>İbn</a:t>
            </a:r>
            <a:r>
              <a:rPr lang="tr-TR" sz="2400" dirty="0"/>
              <a:t> </a:t>
            </a:r>
            <a:r>
              <a:rPr lang="tr-TR" sz="2400" dirty="0" err="1"/>
              <a:t>Fazlullah</a:t>
            </a:r>
            <a:r>
              <a:rPr lang="tr-TR" sz="2400" dirty="0"/>
              <a:t> el-</a:t>
            </a:r>
            <a:r>
              <a:rPr lang="tr-TR" sz="2400" dirty="0" err="1"/>
              <a:t>Ömeri</a:t>
            </a:r>
            <a:r>
              <a:rPr lang="tr-TR" sz="2400" dirty="0"/>
              <a:t> tarafından belirtilmektedir (</a:t>
            </a:r>
            <a:r>
              <a:rPr lang="tr-TR" sz="2400" i="1" dirty="0"/>
              <a:t>Ṣ</a:t>
            </a:r>
            <a:r>
              <a:rPr lang="tr-TR" sz="2400" i="1" dirty="0" err="1"/>
              <a:t>ub</a:t>
            </a:r>
            <a:r>
              <a:rPr lang="tr-TR" sz="2400" i="1" dirty="0"/>
              <a:t>ḥ</a:t>
            </a:r>
            <a:r>
              <a:rPr lang="tr-TR" sz="2400" i="1" dirty="0" err="1"/>
              <a:t>u’l</a:t>
            </a:r>
            <a:r>
              <a:rPr lang="tr-TR" sz="2400" i="1" dirty="0"/>
              <a:t>-</a:t>
            </a:r>
            <a:r>
              <a:rPr lang="tr-TR" sz="2400" i="1" dirty="0" err="1"/>
              <a:t>aʿşâ</a:t>
            </a:r>
            <a:r>
              <a:rPr lang="tr-TR" sz="2400" dirty="0"/>
              <a:t>, XIV, 152-157; </a:t>
            </a:r>
            <a:r>
              <a:rPr lang="tr-TR" sz="2400" i="1" dirty="0" err="1"/>
              <a:t>Mesâlikü’l</a:t>
            </a:r>
            <a:r>
              <a:rPr lang="tr-TR" sz="2400" i="1" dirty="0"/>
              <a:t>-</a:t>
            </a:r>
            <a:r>
              <a:rPr lang="tr-TR" sz="2400" i="1" dirty="0" err="1"/>
              <a:t>eb</a:t>
            </a:r>
            <a:r>
              <a:rPr lang="tr-TR" sz="2400" i="1" dirty="0"/>
              <a:t>ṣar</a:t>
            </a:r>
            <a:r>
              <a:rPr lang="tr-TR" sz="2400" dirty="0"/>
              <a:t>, s. 10-14). Kayseri yakınlarındaki Karatay Hanı’nın vakfiyesinde yer alan hasta yolcuların tedavisi için ilâç ve meşrubat tayini hakkındaki şartlar, bu iki müellifin verdiği bilgiyi doğrulamaktadır (bk. Turan, s. 58).</a:t>
            </a:r>
          </a:p>
          <a:p>
            <a:endParaRPr lang="tr-TR" sz="2400"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endParaRPr lang="tr-TR" sz="2400" b="1" dirty="0">
              <a:latin typeface="Times New Roman" pitchFamily="18" charset="0"/>
              <a:cs typeface="Times New Roman" pitchFamily="18" charset="0"/>
            </a:endParaRPr>
          </a:p>
          <a:p>
            <a:endParaRPr lang="tr-TR" sz="2400" b="1" dirty="0">
              <a:latin typeface="Times New Roman" pitchFamily="18" charset="0"/>
              <a:cs typeface="Times New Roman" pitchFamily="18" charset="0"/>
            </a:endParaRPr>
          </a:p>
          <a:p>
            <a:r>
              <a:rPr lang="tr-TR" sz="2400" b="1" dirty="0">
                <a:latin typeface="Times New Roman" pitchFamily="18" charset="0"/>
                <a:cs typeface="Times New Roman" pitchFamily="18" charset="0"/>
              </a:rPr>
              <a:t>3. Saray </a:t>
            </a:r>
            <a:r>
              <a:rPr lang="tr-TR" sz="2400" b="1" dirty="0" err="1">
                <a:latin typeface="Times New Roman" pitchFamily="18" charset="0"/>
                <a:cs typeface="Times New Roman" pitchFamily="18" charset="0"/>
              </a:rPr>
              <a:t>Bimaristanları</a:t>
            </a:r>
            <a:r>
              <a:rPr lang="tr-TR" sz="2400" b="1" dirty="0">
                <a:latin typeface="Times New Roman" pitchFamily="18" charset="0"/>
                <a:cs typeface="Times New Roman" pitchFamily="18" charset="0"/>
              </a:rPr>
              <a:t>.</a:t>
            </a:r>
            <a:r>
              <a:rPr lang="tr-TR" sz="2400" dirty="0">
                <a:latin typeface="Times New Roman" pitchFamily="18" charset="0"/>
                <a:cs typeface="Times New Roman" pitchFamily="18" charset="0"/>
              </a:rPr>
              <a:t> Selçuklular döneminde saraylarda da </a:t>
            </a:r>
            <a:r>
              <a:rPr lang="tr-TR" sz="2400" dirty="0" err="1">
                <a:latin typeface="Times New Roman" pitchFamily="18" charset="0"/>
                <a:cs typeface="Times New Roman" pitchFamily="18" charset="0"/>
              </a:rPr>
              <a:t>bimaristanlar</a:t>
            </a:r>
            <a:r>
              <a:rPr lang="tr-TR" sz="2400" dirty="0">
                <a:latin typeface="Times New Roman" pitchFamily="18" charset="0"/>
                <a:cs typeface="Times New Roman" pitchFamily="18" charset="0"/>
              </a:rPr>
              <a:t> kurulmuştu. Meselâ Kirman Selçukluları’ndan I. Turan Şah’ın (1085-1097) başşehri </a:t>
            </a:r>
            <a:r>
              <a:rPr lang="tr-TR" sz="2400" dirty="0" err="1">
                <a:latin typeface="Times New Roman" pitchFamily="18" charset="0"/>
                <a:cs typeface="Times New Roman" pitchFamily="18" charset="0"/>
              </a:rPr>
              <a:t>Berdesir’in</a:t>
            </a:r>
            <a:r>
              <a:rPr lang="tr-TR" sz="2400" dirty="0">
                <a:latin typeface="Times New Roman" pitchFamily="18" charset="0"/>
                <a:cs typeface="Times New Roman" pitchFamily="18" charset="0"/>
              </a:rPr>
              <a:t> dışında bir saray ile onun güneyinde bir cami ve hepsi birbirine bitişik olmak üzere </a:t>
            </a:r>
            <a:r>
              <a:rPr lang="tr-TR" sz="2400" dirty="0" err="1">
                <a:latin typeface="Times New Roman" pitchFamily="18" charset="0"/>
                <a:cs typeface="Times New Roman" pitchFamily="18" charset="0"/>
              </a:rPr>
              <a:t>bimaristan</a:t>
            </a:r>
            <a:r>
              <a:rPr lang="tr-TR" sz="2400" dirty="0">
                <a:latin typeface="Times New Roman" pitchFamily="18" charset="0"/>
                <a:cs typeface="Times New Roman" pitchFamily="18" charset="0"/>
              </a:rPr>
              <a:t>, medrese, </a:t>
            </a:r>
            <a:r>
              <a:rPr lang="tr-TR" sz="2400" dirty="0" err="1">
                <a:latin typeface="Times New Roman" pitchFamily="18" charset="0"/>
                <a:cs typeface="Times New Roman" pitchFamily="18" charset="0"/>
              </a:rPr>
              <a:t>hankah</a:t>
            </a:r>
            <a:r>
              <a:rPr lang="tr-TR" sz="2400" dirty="0">
                <a:latin typeface="Times New Roman" pitchFamily="18" charset="0"/>
                <a:cs typeface="Times New Roman" pitchFamily="18" charset="0"/>
              </a:rPr>
              <a:t>, hamam ve </a:t>
            </a:r>
            <a:r>
              <a:rPr lang="tr-TR" sz="2400" dirty="0" err="1">
                <a:latin typeface="Times New Roman" pitchFamily="18" charset="0"/>
                <a:cs typeface="Times New Roman" pitchFamily="18" charset="0"/>
              </a:rPr>
              <a:t>ribattan</a:t>
            </a:r>
            <a:r>
              <a:rPr lang="tr-TR" sz="2400" dirty="0">
                <a:latin typeface="Times New Roman" pitchFamily="18" charset="0"/>
                <a:cs typeface="Times New Roman" pitchFamily="18" charset="0"/>
              </a:rPr>
              <a:t> oluşan bir yapı kompleksini 478 (1085-86) yılında tesis ettiği bilinmektedir .Turan Şah’ın sarayında kurduğu bu hastane herhalde saray mensupları ve muhafızları için olsa gerektir. Çünkü daha sonra I. Muhammed de (1142-1156) şehir halkının ihtiyaçlarını karşılamak üzere </a:t>
            </a:r>
            <a:r>
              <a:rPr lang="tr-TR" sz="2400" dirty="0" err="1">
                <a:latin typeface="Times New Roman" pitchFamily="18" charset="0"/>
                <a:cs typeface="Times New Roman" pitchFamily="18" charset="0"/>
              </a:rPr>
              <a:t>Berdesirin</a:t>
            </a:r>
            <a:r>
              <a:rPr lang="tr-TR" sz="2400" dirty="0">
                <a:latin typeface="Times New Roman" pitchFamily="18" charset="0"/>
                <a:cs typeface="Times New Roman" pitchFamily="18" charset="0"/>
              </a:rPr>
              <a:t> dışında medrese, </a:t>
            </a:r>
            <a:r>
              <a:rPr lang="tr-TR" sz="2400" dirty="0" err="1">
                <a:latin typeface="Times New Roman" pitchFamily="18" charset="0"/>
                <a:cs typeface="Times New Roman" pitchFamily="18" charset="0"/>
              </a:rPr>
              <a:t>ribat</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mescid</a:t>
            </a:r>
            <a:r>
              <a:rPr lang="tr-TR" sz="2400" dirty="0">
                <a:latin typeface="Times New Roman" pitchFamily="18" charset="0"/>
                <a:cs typeface="Times New Roman" pitchFamily="18" charset="0"/>
              </a:rPr>
              <a:t> ve kendi türbesiyle birlikte bir de </a:t>
            </a:r>
            <a:r>
              <a:rPr lang="tr-TR" sz="2400" dirty="0" err="1">
                <a:latin typeface="Times New Roman" pitchFamily="18" charset="0"/>
                <a:cs typeface="Times New Roman" pitchFamily="18" charset="0"/>
              </a:rPr>
              <a:t>bimaristan</a:t>
            </a:r>
            <a:r>
              <a:rPr lang="tr-TR" sz="2400" dirty="0">
                <a:latin typeface="Times New Roman" pitchFamily="18" charset="0"/>
                <a:cs typeface="Times New Roman" pitchFamily="18" charset="0"/>
              </a:rPr>
              <a:t> inşa ettirmişti.</a:t>
            </a:r>
          </a:p>
          <a:p>
            <a:endParaRPr lang="tr-TR" sz="2400"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endParaRPr lang="tr-TR" sz="2400" b="1" dirty="0">
              <a:latin typeface="Times New Roman" pitchFamily="18" charset="0"/>
              <a:cs typeface="Times New Roman" pitchFamily="18" charset="0"/>
            </a:endParaRPr>
          </a:p>
          <a:p>
            <a:endParaRPr lang="tr-TR" sz="2400" b="1" dirty="0">
              <a:latin typeface="Times New Roman" pitchFamily="18" charset="0"/>
              <a:cs typeface="Times New Roman" pitchFamily="18" charset="0"/>
            </a:endParaRPr>
          </a:p>
          <a:p>
            <a:r>
              <a:rPr lang="tr-TR" sz="2400" b="1" dirty="0">
                <a:latin typeface="Times New Roman" pitchFamily="18" charset="0"/>
                <a:cs typeface="Times New Roman" pitchFamily="18" charset="0"/>
              </a:rPr>
              <a:t>4. Halkın Sağlığı ve Tıp Eğitimi İçin Kurulan Genel Hastane Niteliğindeki </a:t>
            </a:r>
            <a:r>
              <a:rPr lang="tr-TR" sz="2400" b="1" dirty="0" err="1">
                <a:latin typeface="Times New Roman" pitchFamily="18" charset="0"/>
                <a:cs typeface="Times New Roman" pitchFamily="18" charset="0"/>
              </a:rPr>
              <a:t>Bimaristanlar</a:t>
            </a:r>
            <a:r>
              <a:rPr lang="tr-TR" sz="2400" b="1" dirty="0">
                <a:latin typeface="Times New Roman" pitchFamily="18" charset="0"/>
                <a:cs typeface="Times New Roman" pitchFamily="18" charset="0"/>
              </a:rPr>
              <a:t>:</a:t>
            </a:r>
            <a:r>
              <a:rPr lang="tr-TR" sz="2400" dirty="0">
                <a:latin typeface="Times New Roman" pitchFamily="18" charset="0"/>
                <a:cs typeface="Times New Roman" pitchFamily="18" charset="0"/>
              </a:rPr>
              <a:t>Selçuklular döneminde ilk medrese ve ilk </a:t>
            </a:r>
            <a:r>
              <a:rPr lang="tr-TR" sz="2400" dirty="0" err="1">
                <a:latin typeface="Times New Roman" pitchFamily="18" charset="0"/>
                <a:cs typeface="Times New Roman" pitchFamily="18" charset="0"/>
              </a:rPr>
              <a:t>bimaristanı</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Nişabur’da</a:t>
            </a:r>
            <a:r>
              <a:rPr lang="tr-TR" sz="2400" dirty="0">
                <a:latin typeface="Times New Roman" pitchFamily="18" charset="0"/>
                <a:cs typeface="Times New Roman" pitchFamily="18" charset="0"/>
              </a:rPr>
              <a:t> yaptıran vezir </a:t>
            </a:r>
            <a:r>
              <a:rPr lang="tr-TR" sz="2400" dirty="0" err="1">
                <a:latin typeface="Times New Roman" pitchFamily="18" charset="0"/>
                <a:cs typeface="Times New Roman" pitchFamily="18" charset="0"/>
              </a:rPr>
              <a:t>Nizamülmülk</a:t>
            </a:r>
            <a:r>
              <a:rPr lang="tr-TR" sz="2400" dirty="0">
                <a:latin typeface="Times New Roman" pitchFamily="18" charset="0"/>
                <a:cs typeface="Times New Roman" pitchFamily="18" charset="0"/>
              </a:rPr>
              <a:t>, 1066 yılında Bağdat’ta yaptırdığı ünlü Nizamiye Medresesi’nde bir hastane kurmuştu (Hafız-ı Ebru, </a:t>
            </a:r>
            <a:r>
              <a:rPr lang="tr-TR" sz="2400" dirty="0" err="1">
                <a:latin typeface="Times New Roman" pitchFamily="18" charset="0"/>
                <a:cs typeface="Times New Roman" pitchFamily="18" charset="0"/>
              </a:rPr>
              <a:t>vr</a:t>
            </a:r>
            <a:r>
              <a:rPr lang="tr-TR" sz="2400" dirty="0">
                <a:latin typeface="Times New Roman" pitchFamily="18" charset="0"/>
                <a:cs typeface="Times New Roman" pitchFamily="18" charset="0"/>
              </a:rPr>
              <a:t>. 53</a:t>
            </a:r>
            <a:r>
              <a:rPr lang="tr-TR" sz="2400" baseline="30000" dirty="0">
                <a:latin typeface="Times New Roman" pitchFamily="18" charset="0"/>
                <a:cs typeface="Times New Roman" pitchFamily="18" charset="0"/>
              </a:rPr>
              <a:t>a</a:t>
            </a:r>
            <a:r>
              <a:rPr lang="tr-TR" sz="2400" dirty="0">
                <a:latin typeface="Times New Roman" pitchFamily="18" charset="0"/>
                <a:cs typeface="Times New Roman" pitchFamily="18" charset="0"/>
              </a:rPr>
              <a:t>). Yine Bağdat’ta Alparslan’ın oğlu Melik Tutuş adına kurulan </a:t>
            </a:r>
            <a:r>
              <a:rPr lang="tr-TR" sz="2400" dirty="0" err="1">
                <a:latin typeface="Times New Roman" pitchFamily="18" charset="0"/>
                <a:cs typeface="Times New Roman" pitchFamily="18" charset="0"/>
              </a:rPr>
              <a:t>Bimaristanü’t</a:t>
            </a:r>
            <a:r>
              <a:rPr lang="tr-TR" sz="2400" dirty="0">
                <a:latin typeface="Times New Roman" pitchFamily="18" charset="0"/>
                <a:cs typeface="Times New Roman" pitchFamily="18" charset="0"/>
              </a:rPr>
              <a:t>-</a:t>
            </a:r>
            <a:r>
              <a:rPr lang="tr-TR" sz="2400" dirty="0" err="1">
                <a:latin typeface="Times New Roman" pitchFamily="18" charset="0"/>
                <a:cs typeface="Times New Roman" pitchFamily="18" charset="0"/>
              </a:rPr>
              <a:t>Tutuşî</a:t>
            </a:r>
            <a:r>
              <a:rPr lang="tr-TR" sz="2400" dirty="0">
                <a:latin typeface="Times New Roman" pitchFamily="18" charset="0"/>
                <a:cs typeface="Times New Roman" pitchFamily="18" charset="0"/>
              </a:rPr>
              <a:t> de </a:t>
            </a:r>
            <a:r>
              <a:rPr lang="tr-TR" sz="2400" dirty="0" err="1">
                <a:latin typeface="Times New Roman" pitchFamily="18" charset="0"/>
                <a:cs typeface="Times New Roman" pitchFamily="18" charset="0"/>
              </a:rPr>
              <a:t>Tutuşiye</a:t>
            </a:r>
            <a:r>
              <a:rPr lang="tr-TR" sz="2400" dirty="0">
                <a:latin typeface="Times New Roman" pitchFamily="18" charset="0"/>
                <a:cs typeface="Times New Roman" pitchFamily="18" charset="0"/>
              </a:rPr>
              <a:t> Medresesi ile birlikte Nizamiye Medresesi’nin yer aldığı Dicle’nin doğu yakasında bulunuyordu (</a:t>
            </a:r>
            <a:r>
              <a:rPr lang="tr-TR" sz="2400" dirty="0" err="1">
                <a:latin typeface="Times New Roman" pitchFamily="18" charset="0"/>
                <a:cs typeface="Times New Roman" pitchFamily="18" charset="0"/>
              </a:rPr>
              <a:t>Streck</a:t>
            </a:r>
            <a:r>
              <a:rPr lang="tr-TR" sz="2400" dirty="0">
                <a:latin typeface="Times New Roman" pitchFamily="18" charset="0"/>
                <a:cs typeface="Times New Roman" pitchFamily="18" charset="0"/>
              </a:rPr>
              <a:t>, I, 142; </a:t>
            </a:r>
            <a:r>
              <a:rPr lang="tr-TR" sz="2400" dirty="0" err="1">
                <a:latin typeface="Times New Roman" pitchFamily="18" charset="0"/>
                <a:cs typeface="Times New Roman" pitchFamily="18" charset="0"/>
              </a:rPr>
              <a:t>Sarre</a:t>
            </a:r>
            <a:r>
              <a:rPr lang="tr-TR" sz="2400" dirty="0">
                <a:latin typeface="Times New Roman" pitchFamily="18" charset="0"/>
                <a:cs typeface="Times New Roman" pitchFamily="18" charset="0"/>
              </a:rPr>
              <a:t>-</a:t>
            </a:r>
            <a:r>
              <a:rPr lang="tr-TR" sz="2400" dirty="0" err="1">
                <a:latin typeface="Times New Roman" pitchFamily="18" charset="0"/>
                <a:cs typeface="Times New Roman" pitchFamily="18" charset="0"/>
              </a:rPr>
              <a:t>Herzfeld</a:t>
            </a:r>
            <a:r>
              <a:rPr lang="tr-TR" sz="2400" dirty="0">
                <a:latin typeface="Times New Roman" pitchFamily="18" charset="0"/>
                <a:cs typeface="Times New Roman" pitchFamily="18" charset="0"/>
              </a:rPr>
              <a:t>, II, 161).</a:t>
            </a:r>
          </a:p>
          <a:p>
            <a:endParaRPr lang="tr-TR" sz="2400"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endParaRPr lang="tr-TR" sz="2400" dirty="0">
              <a:latin typeface="Times New Roman" pitchFamily="18" charset="0"/>
              <a:cs typeface="Times New Roman" pitchFamily="18" charset="0"/>
            </a:endParaRPr>
          </a:p>
          <a:p>
            <a:endParaRPr lang="tr-TR" sz="2400" dirty="0">
              <a:latin typeface="Times New Roman" pitchFamily="18" charset="0"/>
              <a:cs typeface="Times New Roman" pitchFamily="18" charset="0"/>
            </a:endParaRPr>
          </a:p>
          <a:p>
            <a:endParaRPr lang="tr-TR" sz="2400" dirty="0">
              <a:latin typeface="Times New Roman" pitchFamily="18" charset="0"/>
              <a:cs typeface="Times New Roman" pitchFamily="18" charset="0"/>
            </a:endParaRPr>
          </a:p>
          <a:p>
            <a:pPr>
              <a:buNone/>
            </a:pPr>
            <a:endParaRPr lang="tr-TR" sz="2400" dirty="0">
              <a:latin typeface="Times New Roman" pitchFamily="18" charset="0"/>
              <a:cs typeface="Times New Roman" pitchFamily="18" charset="0"/>
            </a:endParaRPr>
          </a:p>
          <a:p>
            <a:endParaRPr lang="tr-TR" sz="2400" dirty="0">
              <a:latin typeface="Times New Roman" pitchFamily="18" charset="0"/>
              <a:cs typeface="Times New Roman" pitchFamily="18" charset="0"/>
            </a:endParaRPr>
          </a:p>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 17.yüzyılın ortalarında Harem’de bir, Has Oda’da iki,Hazine Koğuşu’nda dört, Seferli Koğuşu’nda on bir olmak üzere 25 sağır ve dilsizin olduğu belirtilir.Burada </a:t>
            </a:r>
            <a:r>
              <a:rPr lang="tr-TR" sz="2400" dirty="0" err="1">
                <a:latin typeface="Times New Roman" pitchFamily="18" charset="0"/>
                <a:cs typeface="Times New Roman" pitchFamily="18" charset="0"/>
              </a:rPr>
              <a:t>Serbizeban</a:t>
            </a:r>
            <a:r>
              <a:rPr lang="tr-TR" sz="2400" dirty="0">
                <a:latin typeface="Times New Roman" pitchFamily="18" charset="0"/>
                <a:cs typeface="Times New Roman" pitchFamily="18" charset="0"/>
              </a:rPr>
              <a:t>/</a:t>
            </a:r>
            <a:r>
              <a:rPr lang="tr-TR" sz="2400" dirty="0" err="1">
                <a:latin typeface="Times New Roman" pitchFamily="18" charset="0"/>
                <a:cs typeface="Times New Roman" pitchFamily="18" charset="0"/>
              </a:rPr>
              <a:t>Başdilsiz</a:t>
            </a:r>
            <a:r>
              <a:rPr lang="tr-TR" sz="2400" dirty="0">
                <a:latin typeface="Times New Roman" pitchFamily="18" charset="0"/>
                <a:cs typeface="Times New Roman" pitchFamily="18" charset="0"/>
              </a:rPr>
              <a:t>, Enderun’daki bütün dilsizlerin başı olarak görev yapmaktadır. Dilsizlerin sarayda zaman zaman etkili oldukları dönemlerde olmuştur. Bunların görevleri Padişah kapısında nöbet tutmak ve daha çok Padişahın gizli emirlerini, şifreli biçimde başkalarına getirip götürmektir.</a:t>
            </a:r>
          </a:p>
          <a:p>
            <a:endParaRPr lang="tr-TR" sz="2400"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6 Resim" descr="indir.jpg"/>
          <p:cNvPicPr>
            <a:picLocks noChangeAspect="1"/>
          </p:cNvPicPr>
          <p:nvPr/>
        </p:nvPicPr>
        <p:blipFill>
          <a:blip r:embed="rId3"/>
          <a:stretch>
            <a:fillRect/>
          </a:stretch>
        </p:blipFill>
        <p:spPr>
          <a:xfrm>
            <a:off x="2285984" y="428628"/>
            <a:ext cx="4357718" cy="2285992"/>
          </a:xfrm>
          <a:prstGeom prst="rect">
            <a:avLst/>
          </a:prstGeom>
        </p:spPr>
      </p:pic>
    </p:spTree>
    <p:extLst>
      <p:ext uri="{BB962C8B-B14F-4D97-AF65-F5344CB8AC3E}">
        <p14:creationId xmlns:p14="http://schemas.microsoft.com/office/powerpoint/2010/main" val="18767306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1571612"/>
            <a:ext cx="8229600" cy="5572164"/>
          </a:xfrm>
        </p:spPr>
        <p:txBody>
          <a:bodyPr>
            <a:normAutofit/>
          </a:bodyPr>
          <a:lstStyle/>
          <a:p>
            <a:endParaRPr lang="tr-TR" sz="2400" dirty="0">
              <a:latin typeface="Times New Roman" pitchFamily="18" charset="0"/>
              <a:cs typeface="Times New Roman" pitchFamily="18" charset="0"/>
            </a:endParaRPr>
          </a:p>
          <a:p>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Osmanlı Orduyu Hümayununda bünyesinde çalışan “deliler” adında bir askerî kanadın 1444 Varna Savaşı sonrasında görülmesi söz konusudur.Bunların zamanla sayıları arttırılmış ve korkunç bir savaş unsuru haline getirilmiştir (Turhan, 2011).Osmanlı ordusunda “deliler” gerçek anlamda akıl hastası insanlar değil, iri yarı, cüsseli, cesaret ve güç bakımından olağanüstü özellikleri olan, gözü kara akıncı savaşçılarını anlatmaktadır. </a:t>
            </a: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6 Resim" descr="maxresdefault.jpg"/>
          <p:cNvPicPr>
            <a:picLocks noChangeAspect="1"/>
          </p:cNvPicPr>
          <p:nvPr/>
        </p:nvPicPr>
        <p:blipFill>
          <a:blip r:embed="rId3" cstate="print"/>
          <a:stretch>
            <a:fillRect/>
          </a:stretch>
        </p:blipFill>
        <p:spPr>
          <a:xfrm>
            <a:off x="1928795" y="142852"/>
            <a:ext cx="5000659" cy="2214578"/>
          </a:xfrm>
          <a:prstGeom prst="rect">
            <a:avLst/>
          </a:prstGeom>
        </p:spPr>
      </p:pic>
    </p:spTree>
    <p:extLst>
      <p:ext uri="{BB962C8B-B14F-4D97-AF65-F5344CB8AC3E}">
        <p14:creationId xmlns:p14="http://schemas.microsoft.com/office/powerpoint/2010/main" val="18767306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p:txBody>
          <a:bodyPr>
            <a:normAutofit/>
          </a:bodyPr>
          <a:lstStyle/>
          <a:p>
            <a:r>
              <a:rPr lang="tr-TR" sz="2400" dirty="0">
                <a:latin typeface="Times New Roman" pitchFamily="18" charset="0"/>
                <a:cs typeface="Times New Roman" pitchFamily="18" charset="0"/>
              </a:rPr>
              <a:t>Bu birlik ordu içinde olduğu sürede çok büyük yararlılıklar göstermiştir. 18. yüzyılın başlarında da bozulmuştur.Bütün bunlara bakıldığında, Osmanlı toplumunda, zihin engelli kişilerin öncelikle sağlıklı bir şekilde muhafazası, sonra da tedavi edilmelerine yönelik gayretlerin olduğu görülür. </a:t>
            </a:r>
          </a:p>
          <a:p>
            <a:endParaRPr lang="tr-TR"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endParaRPr lang="tr-TR" sz="2400" dirty="0"/>
          </a:p>
          <a:p>
            <a:endParaRPr lang="tr-TR" sz="2400" dirty="0"/>
          </a:p>
          <a:p>
            <a:endParaRPr lang="tr-TR" sz="2400" dirty="0"/>
          </a:p>
          <a:p>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Osmanlı toplumunda akıl hastalarının gerek toplum içindeki yaşamları, gerekse tedavilerine yönelik “modern” gelişme ve uygulamaların 19. yüzyıl sonlarında başladığı görülmektedir. Ancak devlet ve toplumun hızla değiştiği ve dönüştüğü 18. yüzyılın başlarından itibaren, akıl hastalarıyla ilgili geçmiş dönemlerdeki örnek uygulamalarda bozulmalar,duyarsızlıklar ve gerilikler ortaya çıkmıştır. Klasik dönem </a:t>
            </a:r>
            <a:r>
              <a:rPr lang="tr-TR" sz="2400" dirty="0" err="1">
                <a:latin typeface="Times New Roman" pitchFamily="18" charset="0"/>
                <a:cs typeface="Times New Roman" pitchFamily="18" charset="0"/>
              </a:rPr>
              <a:t>bimarhanelerinin</a:t>
            </a:r>
            <a:r>
              <a:rPr lang="tr-TR" sz="2400" dirty="0">
                <a:latin typeface="Times New Roman" pitchFamily="18" charset="0"/>
                <a:cs typeface="Times New Roman" pitchFamily="18" charset="0"/>
              </a:rPr>
              <a:t> bir dönüşümü olan </a:t>
            </a:r>
            <a:r>
              <a:rPr lang="tr-TR" sz="2400" dirty="0" err="1">
                <a:latin typeface="Times New Roman" pitchFamily="18" charset="0"/>
                <a:cs typeface="Times New Roman" pitchFamily="18" charset="0"/>
              </a:rPr>
              <a:t>Toptaşı</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Bimarhanesi’nin</a:t>
            </a:r>
            <a:r>
              <a:rPr lang="tr-TR" sz="2400" dirty="0">
                <a:latin typeface="Times New Roman" pitchFamily="18" charset="0"/>
                <a:cs typeface="Times New Roman" pitchFamily="18" charset="0"/>
              </a:rPr>
              <a:t> 1880-1910 aralığındaki durumundan pek de olumlu bahsedilmemektedir (Kılıç, 2014; Artvinli, 2013).</a:t>
            </a: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6 Resim" descr="maxresdefault.jpg"/>
          <p:cNvPicPr>
            <a:picLocks noChangeAspect="1"/>
          </p:cNvPicPr>
          <p:nvPr/>
        </p:nvPicPr>
        <p:blipFill>
          <a:blip r:embed="rId3"/>
          <a:stretch>
            <a:fillRect/>
          </a:stretch>
        </p:blipFill>
        <p:spPr>
          <a:xfrm>
            <a:off x="2357422" y="142852"/>
            <a:ext cx="3929090" cy="1928825"/>
          </a:xfrm>
          <a:prstGeom prst="rect">
            <a:avLst/>
          </a:prstGeom>
        </p:spPr>
      </p:pic>
    </p:spTree>
    <p:extLst>
      <p:ext uri="{BB962C8B-B14F-4D97-AF65-F5344CB8AC3E}">
        <p14:creationId xmlns:p14="http://schemas.microsoft.com/office/powerpoint/2010/main" val="18767306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pPr>
              <a:buNone/>
            </a:pPr>
            <a:endParaRPr lang="tr-TR" sz="2400" dirty="0">
              <a:latin typeface="Times New Roman" pitchFamily="18" charset="0"/>
              <a:cs typeface="Times New Roman" pitchFamily="18" charset="0"/>
            </a:endParaRPr>
          </a:p>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İlk defa 1876’da devletin delilere daha kolektif ve medikal ilgi göstergesini bir gereği olarak, Fransa’daki örneklerinin taklidi olan Bimarhaneler </a:t>
            </a:r>
            <a:r>
              <a:rPr lang="tr-TR" sz="2400" dirty="0" err="1">
                <a:latin typeface="Times New Roman" pitchFamily="18" charset="0"/>
                <a:cs typeface="Times New Roman" pitchFamily="18" charset="0"/>
              </a:rPr>
              <a:t>Nizamnâmesi</a:t>
            </a:r>
            <a:r>
              <a:rPr lang="tr-TR" sz="2400" dirty="0">
                <a:latin typeface="Times New Roman" pitchFamily="18" charset="0"/>
                <a:cs typeface="Times New Roman" pitchFamily="18" charset="0"/>
              </a:rPr>
              <a:t> yayımlanmıştır. Söz konusu </a:t>
            </a:r>
            <a:r>
              <a:rPr lang="tr-TR" sz="2400" dirty="0" err="1">
                <a:latin typeface="Times New Roman" pitchFamily="18" charset="0"/>
                <a:cs typeface="Times New Roman" pitchFamily="18" charset="0"/>
              </a:rPr>
              <a:t>bimarhane</a:t>
            </a:r>
            <a:r>
              <a:rPr lang="tr-TR" sz="2400" dirty="0">
                <a:latin typeface="Times New Roman" pitchFamily="18" charset="0"/>
                <a:cs typeface="Times New Roman" pitchFamily="18" charset="0"/>
              </a:rPr>
              <a:t> Süleymaniye’den 1873’te Üsküdar </a:t>
            </a:r>
            <a:r>
              <a:rPr lang="tr-TR" sz="2400" dirty="0" err="1">
                <a:latin typeface="Times New Roman" pitchFamily="18" charset="0"/>
                <a:cs typeface="Times New Roman" pitchFamily="18" charset="0"/>
              </a:rPr>
              <a:t>Toptaşına</a:t>
            </a:r>
            <a:r>
              <a:rPr lang="tr-TR" sz="2400" dirty="0">
                <a:latin typeface="Times New Roman" pitchFamily="18" charset="0"/>
                <a:cs typeface="Times New Roman" pitchFamily="18" charset="0"/>
              </a:rPr>
              <a:t> taşınmış ve oradan da 1924’te Bakırköy’e aktarılmıştır. Cumhuriyet döneminde de Osmanlı mirası uzun süre aynı tutum ve uygulamayla devam etmiş ve Bakırköy Akıl Hastanesinin öncelikle amacı,muhafaza ve tedavi olmuştur. </a:t>
            </a:r>
          </a:p>
          <a:p>
            <a:endParaRPr lang="tr-TR" sz="2400"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endParaRPr lang="tr-TR" sz="2400" dirty="0"/>
          </a:p>
          <a:p>
            <a:endParaRPr lang="tr-TR" sz="2400" dirty="0"/>
          </a:p>
          <a:p>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Sultan </a:t>
            </a:r>
            <a:r>
              <a:rPr lang="tr-TR" sz="2400" dirty="0" err="1">
                <a:latin typeface="Times New Roman" pitchFamily="18" charset="0"/>
                <a:cs typeface="Times New Roman" pitchFamily="18" charset="0"/>
              </a:rPr>
              <a:t>Abdülhamidin</a:t>
            </a:r>
            <a:r>
              <a:rPr lang="tr-TR" sz="2400" dirty="0">
                <a:latin typeface="Times New Roman" pitchFamily="18" charset="0"/>
                <a:cs typeface="Times New Roman" pitchFamily="18" charset="0"/>
              </a:rPr>
              <a:t> 24 Haziran 1889  tarihli iradesiyle Dilsiz Mektebi adlı bir okulun kurulabileceğine onay verilmiştir. Okulun süresi dört yıllık olacak,öğrencilerden ücret alınmayacak, masrafların bir kısmı Maarif  Nezaretince karşılanacak ve okul yatılı olmayacaktı. Böylece Osmanlı Devleti Dilsizler Mektebi, Sultanahmet’teki </a:t>
            </a:r>
            <a:r>
              <a:rPr lang="tr-TR" sz="2400" dirty="0" err="1">
                <a:latin typeface="Times New Roman" pitchFamily="18" charset="0"/>
                <a:cs typeface="Times New Roman" pitchFamily="18" charset="0"/>
              </a:rPr>
              <a:t>Hamidiye</a:t>
            </a:r>
            <a:r>
              <a:rPr lang="tr-TR" sz="2400" dirty="0">
                <a:latin typeface="Times New Roman" pitchFamily="18" charset="0"/>
                <a:cs typeface="Times New Roman" pitchFamily="18" charset="0"/>
              </a:rPr>
              <a:t> Ticaret Mektebi bünyesinde özel bir bölüm olarak 18 Eylül 1889’da açılmış ve temel ihtiyaçları giderildikten sonra 30 Eylül 1889’da 20 öğrenciyle derse başlanmıştır.</a:t>
            </a: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endParaRPr lang="tr-TR" sz="2400" dirty="0"/>
          </a:p>
          <a:p>
            <a:endParaRPr lang="tr-TR" sz="2400" dirty="0"/>
          </a:p>
          <a:p>
            <a:endParaRPr lang="tr-TR" sz="2400" dirty="0"/>
          </a:p>
          <a:p>
            <a:endParaRPr lang="tr-TR" sz="2400" dirty="0">
              <a:latin typeface="Times New Roman" pitchFamily="18" charset="0"/>
              <a:cs typeface="Times New Roman" pitchFamily="18" charset="0"/>
            </a:endParaRPr>
          </a:p>
          <a:p>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Zihin engellilerin eğitimine ilişkin Milli Eğitim Bakanlığı </a:t>
            </a:r>
            <a:r>
              <a:rPr lang="tr-TR" sz="2400" dirty="0" err="1">
                <a:latin typeface="Times New Roman" pitchFamily="18" charset="0"/>
                <a:cs typeface="Times New Roman" pitchFamily="18" charset="0"/>
              </a:rPr>
              <a:t>nezninde</a:t>
            </a:r>
            <a:r>
              <a:rPr lang="tr-TR" sz="2400" dirty="0">
                <a:latin typeface="Times New Roman" pitchFamily="18" charset="0"/>
                <a:cs typeface="Times New Roman" pitchFamily="18" charset="0"/>
              </a:rPr>
              <a:t> ilk girişimler 1960 sonrasında başlaya bilmiştir.</a:t>
            </a:r>
          </a:p>
          <a:p>
            <a:pPr>
              <a:buNone/>
            </a:pPr>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Dilsiz Mektebinin kurulmasından bir buçuk sene sonra Maarif Nazırı </a:t>
            </a:r>
            <a:r>
              <a:rPr lang="tr-TR" sz="2400" dirty="0" err="1">
                <a:latin typeface="Times New Roman" pitchFamily="18" charset="0"/>
                <a:cs typeface="Times New Roman" pitchFamily="18" charset="0"/>
              </a:rPr>
              <a:t>Münif</a:t>
            </a:r>
            <a:r>
              <a:rPr lang="tr-TR" sz="2400" dirty="0">
                <a:latin typeface="Times New Roman" pitchFamily="18" charset="0"/>
                <a:cs typeface="Times New Roman" pitchFamily="18" charset="0"/>
              </a:rPr>
              <a:t> Paşa’nın girişimiyle âmâlar için de bir mektebin açılması istenmiş ve gerekli alt yapı hazırlanarak, 17 Mart 1891’de aynı binada bir okul daha açılmıştır. Bu tarihten sonra da iki okul bir arada eğitime devam etmiştir.</a:t>
            </a:r>
          </a:p>
          <a:p>
            <a:endParaRPr lang="tr-TR" sz="2400" dirty="0">
              <a:latin typeface="Times New Roman" pitchFamily="18" charset="0"/>
              <a:cs typeface="Times New Roman" pitchFamily="18" charset="0"/>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6 Resim" descr="munif-pasa-1475653039_41890195831.jpg"/>
          <p:cNvPicPr>
            <a:picLocks noChangeAspect="1"/>
          </p:cNvPicPr>
          <p:nvPr/>
        </p:nvPicPr>
        <p:blipFill>
          <a:blip r:embed="rId3"/>
          <a:stretch>
            <a:fillRect/>
          </a:stretch>
        </p:blipFill>
        <p:spPr>
          <a:xfrm>
            <a:off x="2643174" y="285729"/>
            <a:ext cx="3786214" cy="2000263"/>
          </a:xfrm>
          <a:prstGeom prst="rect">
            <a:avLst/>
          </a:prstGeom>
        </p:spPr>
      </p:pic>
    </p:spTree>
    <p:extLst>
      <p:ext uri="{BB962C8B-B14F-4D97-AF65-F5344CB8AC3E}">
        <p14:creationId xmlns:p14="http://schemas.microsoft.com/office/powerpoint/2010/main" val="18767306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500034" y="1428736"/>
            <a:ext cx="8229600" cy="5697559"/>
          </a:xfrm>
        </p:spPr>
        <p:txBody>
          <a:bodyPr>
            <a:normAutofit/>
          </a:bodyPr>
          <a:lstStyle/>
          <a:p>
            <a:r>
              <a:rPr lang="tr-TR" sz="3600" dirty="0">
                <a:latin typeface="Times New Roman" pitchFamily="18" charset="0"/>
                <a:cs typeface="Times New Roman" pitchFamily="18" charset="0"/>
              </a:rPr>
              <a:t>1. Selanik Sağır ve Dilsiz Mektebi</a:t>
            </a:r>
          </a:p>
          <a:p>
            <a:r>
              <a:rPr lang="de-DE" sz="3600" dirty="0">
                <a:latin typeface="Times New Roman" pitchFamily="18" charset="0"/>
                <a:cs typeface="Times New Roman" pitchFamily="18" charset="0"/>
              </a:rPr>
              <a:t>2.İzmir </a:t>
            </a:r>
            <a:r>
              <a:rPr lang="de-DE" sz="3600" dirty="0" err="1">
                <a:latin typeface="Times New Roman" pitchFamily="18" charset="0"/>
                <a:cs typeface="Times New Roman" pitchFamily="18" charset="0"/>
              </a:rPr>
              <a:t>Dilsiz</a:t>
            </a:r>
            <a:r>
              <a:rPr lang="de-DE" sz="3600" dirty="0">
                <a:latin typeface="Times New Roman" pitchFamily="18" charset="0"/>
                <a:cs typeface="Times New Roman" pitchFamily="18" charset="0"/>
              </a:rPr>
              <a:t> </a:t>
            </a:r>
            <a:r>
              <a:rPr lang="de-DE" sz="3600" dirty="0" err="1">
                <a:latin typeface="Times New Roman" pitchFamily="18" charset="0"/>
                <a:cs typeface="Times New Roman" pitchFamily="18" charset="0"/>
              </a:rPr>
              <a:t>Mekteb</a:t>
            </a:r>
            <a:r>
              <a:rPr lang="tr-TR" sz="3600" dirty="0">
                <a:latin typeface="Times New Roman" pitchFamily="18" charset="0"/>
                <a:cs typeface="Times New Roman" pitchFamily="18" charset="0"/>
              </a:rPr>
              <a:t>i</a:t>
            </a:r>
          </a:p>
          <a:p>
            <a:r>
              <a:rPr lang="tr-TR" sz="3600" dirty="0">
                <a:latin typeface="Times New Roman" pitchFamily="18" charset="0"/>
                <a:cs typeface="Times New Roman" pitchFamily="18" charset="0"/>
              </a:rPr>
              <a:t>3. Urfa “</a:t>
            </a:r>
            <a:r>
              <a:rPr lang="tr-TR" sz="3600" dirty="0" err="1">
                <a:latin typeface="Times New Roman" pitchFamily="18" charset="0"/>
                <a:cs typeface="Times New Roman" pitchFamily="18" charset="0"/>
              </a:rPr>
              <a:t>Shattuck</a:t>
            </a:r>
            <a:r>
              <a:rPr lang="tr-TR" sz="3600" dirty="0">
                <a:latin typeface="Times New Roman" pitchFamily="18" charset="0"/>
                <a:cs typeface="Times New Roman" pitchFamily="18" charset="0"/>
              </a:rPr>
              <a:t>” Amerikan Körler Okulu</a:t>
            </a:r>
          </a:p>
          <a:p>
            <a:r>
              <a:rPr lang="tr-TR" sz="3600" dirty="0">
                <a:latin typeface="Times New Roman" pitchFamily="18" charset="0"/>
                <a:cs typeface="Times New Roman" pitchFamily="18" charset="0"/>
              </a:rPr>
              <a:t>4. Malatya Körler Okulu</a:t>
            </a:r>
          </a:p>
          <a:p>
            <a:r>
              <a:rPr lang="tr-TR" sz="3600" dirty="0">
                <a:latin typeface="Times New Roman" pitchFamily="18" charset="0"/>
                <a:cs typeface="Times New Roman" pitchFamily="18" charset="0"/>
              </a:rPr>
              <a:t>5. Beyrut Körler Okulu</a:t>
            </a:r>
          </a:p>
          <a:p>
            <a:pPr algn="ctr">
              <a:buNone/>
            </a:pPr>
            <a:endParaRPr lang="tr-TR" sz="4000" dirty="0">
              <a:latin typeface="Times New Roman" pitchFamily="18" charset="0"/>
              <a:cs typeface="Times New Roman" pitchFamily="18" charset="0"/>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Dikdörtgen"/>
          <p:cNvSpPr/>
          <p:nvPr/>
        </p:nvSpPr>
        <p:spPr>
          <a:xfrm>
            <a:off x="571472" y="0"/>
            <a:ext cx="8572528" cy="1323439"/>
          </a:xfrm>
          <a:prstGeom prst="rect">
            <a:avLst/>
          </a:prstGeom>
        </p:spPr>
        <p:txBody>
          <a:bodyPr wrap="square">
            <a:spAutoFit/>
          </a:bodyPr>
          <a:lstStyle/>
          <a:p>
            <a:pPr algn="ctr"/>
            <a:r>
              <a:rPr lang="tr-TR" sz="4000" dirty="0">
                <a:latin typeface="Times New Roman" pitchFamily="18" charset="0"/>
                <a:cs typeface="Times New Roman" pitchFamily="18" charset="0"/>
              </a:rPr>
              <a:t>Osmanlı Taşrasında Sağır ve Dilsiz Okulları :</a:t>
            </a:r>
          </a:p>
        </p:txBody>
      </p:sp>
    </p:spTree>
    <p:extLst>
      <p:ext uri="{BB962C8B-B14F-4D97-AF65-F5344CB8AC3E}">
        <p14:creationId xmlns:p14="http://schemas.microsoft.com/office/powerpoint/2010/main" val="18767306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4"/>
            <a:ext cx="8229600" cy="186847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endParaRPr lang="tr-TR" sz="2400" b="1" dirty="0"/>
          </a:p>
          <a:p>
            <a:r>
              <a:rPr lang="tr-TR" sz="4000" dirty="0">
                <a:solidFill>
                  <a:prstClr val="black"/>
                </a:solidFill>
                <a:latin typeface="Times New Roman" pitchFamily="18" charset="0"/>
                <a:ea typeface="+mj-ea"/>
                <a:cs typeface="Times New Roman" pitchFamily="18" charset="0"/>
              </a:rPr>
              <a:t>Osmanlılar Döneminde Müzikle Tedavi Yapılan Hastaneler:</a:t>
            </a:r>
            <a:endParaRPr lang="tr-TR" sz="2400" b="1" dirty="0">
              <a:latin typeface="Times New Roman" pitchFamily="18" charset="0"/>
              <a:cs typeface="Times New Roman" pitchFamily="18" charset="0"/>
            </a:endParaRPr>
          </a:p>
          <a:p>
            <a:endParaRPr lang="tr-TR" sz="2400" b="1" dirty="0"/>
          </a:p>
          <a:p>
            <a:r>
              <a:rPr lang="tr-TR" sz="2400" b="1" dirty="0">
                <a:latin typeface="Times New Roman" pitchFamily="18" charset="0"/>
                <a:cs typeface="Times New Roman" pitchFamily="18" charset="0"/>
              </a:rPr>
              <a:t>Fatih Darüşşifası (1470):</a:t>
            </a:r>
          </a:p>
          <a:p>
            <a:pPr lvl="0"/>
            <a:r>
              <a:rPr lang="tr-TR" sz="2400" dirty="0">
                <a:latin typeface="Times New Roman" pitchFamily="18" charset="0"/>
                <a:cs typeface="Times New Roman" pitchFamily="18" charset="0"/>
              </a:rPr>
              <a:t>İstanbul’da 1470 yılında kurulan Fatih Külliyesi’ne eklenen 70 odalı, 200 yataklı Fatih Bimarhane’si  (</a:t>
            </a:r>
            <a:r>
              <a:rPr lang="tr-TR" sz="2400" dirty="0" err="1">
                <a:latin typeface="Times New Roman" pitchFamily="18" charset="0"/>
                <a:cs typeface="Times New Roman" pitchFamily="18" charset="0"/>
              </a:rPr>
              <a:t>Bîmârhane</a:t>
            </a:r>
            <a:r>
              <a:rPr lang="tr-TR" sz="2400" dirty="0">
                <a:latin typeface="Times New Roman" pitchFamily="18" charset="0"/>
                <a:cs typeface="Times New Roman" pitchFamily="18" charset="0"/>
              </a:rPr>
              <a:t>-i </a:t>
            </a:r>
            <a:r>
              <a:rPr lang="tr-TR" sz="2400" dirty="0" err="1">
                <a:latin typeface="Times New Roman" pitchFamily="18" charset="0"/>
                <a:cs typeface="Times New Roman" pitchFamily="18" charset="0"/>
              </a:rPr>
              <a:t>Ebûl</a:t>
            </a:r>
            <a:r>
              <a:rPr lang="tr-TR" sz="2400" dirty="0">
                <a:latin typeface="Times New Roman" pitchFamily="18" charset="0"/>
                <a:cs typeface="Times New Roman" pitchFamily="18" charset="0"/>
              </a:rPr>
              <a:t>-</a:t>
            </a:r>
            <a:r>
              <a:rPr lang="tr-TR" sz="2400" dirty="0" err="1">
                <a:latin typeface="Times New Roman" pitchFamily="18" charset="0"/>
                <a:cs typeface="Times New Roman" pitchFamily="18" charset="0"/>
              </a:rPr>
              <a:t>Feth</a:t>
            </a:r>
            <a:r>
              <a:rPr lang="tr-TR" sz="2400" dirty="0">
                <a:latin typeface="Times New Roman" pitchFamily="18" charset="0"/>
                <a:cs typeface="Times New Roman" pitchFamily="18" charset="0"/>
              </a:rPr>
              <a:t>) akıl hastaları için yaptırılmıştı. Bu hastane döneminde Avrupa’nın en büyük hastanesiydi.</a:t>
            </a:r>
          </a:p>
          <a:p>
            <a:endParaRPr lang="tr-TR" sz="2400"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endParaRPr lang="tr-TR" sz="2800" b="1" dirty="0"/>
          </a:p>
          <a:p>
            <a:pPr>
              <a:buNone/>
            </a:pPr>
            <a:endParaRPr lang="tr-TR" sz="2800" b="1" dirty="0"/>
          </a:p>
          <a:p>
            <a:endParaRPr lang="tr-TR" sz="2800" b="1" dirty="0">
              <a:latin typeface="Times New Roman" pitchFamily="18" charset="0"/>
              <a:cs typeface="Times New Roman" pitchFamily="18" charset="0"/>
            </a:endParaRPr>
          </a:p>
          <a:p>
            <a:endParaRPr lang="tr-TR" sz="2800" b="1" dirty="0">
              <a:latin typeface="Times New Roman" pitchFamily="18" charset="0"/>
              <a:cs typeface="Times New Roman" pitchFamily="18" charset="0"/>
            </a:endParaRPr>
          </a:p>
          <a:p>
            <a:r>
              <a:rPr lang="tr-TR" sz="2800" b="1" dirty="0">
                <a:latin typeface="Times New Roman" pitchFamily="18" charset="0"/>
                <a:cs typeface="Times New Roman" pitchFamily="18" charset="0"/>
              </a:rPr>
              <a:t>Edirne II. </a:t>
            </a:r>
            <a:r>
              <a:rPr lang="tr-TR" sz="2800" b="1" dirty="0" err="1">
                <a:latin typeface="Times New Roman" pitchFamily="18" charset="0"/>
                <a:cs typeface="Times New Roman" pitchFamily="18" charset="0"/>
              </a:rPr>
              <a:t>Bayezid</a:t>
            </a:r>
            <a:r>
              <a:rPr lang="tr-TR" sz="2800" b="1" dirty="0">
                <a:latin typeface="Times New Roman" pitchFamily="18" charset="0"/>
                <a:cs typeface="Times New Roman" pitchFamily="18" charset="0"/>
              </a:rPr>
              <a:t> Darüşşifası (1488)</a:t>
            </a:r>
            <a:r>
              <a:rPr lang="tr-TR" sz="2800" dirty="0">
                <a:latin typeface="Times New Roman" pitchFamily="18" charset="0"/>
                <a:cs typeface="Times New Roman" pitchFamily="18" charset="0"/>
              </a:rPr>
              <a:t> </a:t>
            </a:r>
          </a:p>
          <a:p>
            <a:pPr lvl="0">
              <a:buNone/>
            </a:pPr>
            <a:r>
              <a:rPr lang="tr-TR" sz="2400" dirty="0">
                <a:latin typeface="Times New Roman" pitchFamily="18" charset="0"/>
                <a:cs typeface="Times New Roman" pitchFamily="18" charset="0"/>
              </a:rPr>
              <a:t>     Darüşşifada, ruh hastaları müzikle tedavi edilmiş, gerekli her türlü yöntem için olanaklar sağlanmıştır10,14. Bu hastane akustiği ve planlanması açısından müzikle tedaviye uygun bir şekilde inşa ettirilmiştir. Bu yapısıyla Türk psikiyatrisi ve medeniyetinin eşi bulunmaz bir hastanesidir.</a:t>
            </a:r>
          </a:p>
          <a:p>
            <a:endParaRPr lang="tr-TR" sz="2400"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6 Resim" descr="fatih darüşşifası ile ilgili görsel sonucu"/>
          <p:cNvPicPr/>
          <p:nvPr/>
        </p:nvPicPr>
        <p:blipFill>
          <a:blip r:embed="rId3"/>
          <a:srcRect/>
          <a:stretch>
            <a:fillRect/>
          </a:stretch>
        </p:blipFill>
        <p:spPr bwMode="auto">
          <a:xfrm>
            <a:off x="2071670" y="142876"/>
            <a:ext cx="5000660" cy="1857364"/>
          </a:xfrm>
          <a:prstGeom prst="rect">
            <a:avLst/>
          </a:prstGeom>
          <a:noFill/>
          <a:ln w="9525">
            <a:noFill/>
            <a:miter lim="800000"/>
            <a:headEnd/>
            <a:tailEnd/>
          </a:ln>
        </p:spPr>
      </p:pic>
    </p:spTree>
    <p:extLst>
      <p:ext uri="{BB962C8B-B14F-4D97-AF65-F5344CB8AC3E}">
        <p14:creationId xmlns:p14="http://schemas.microsoft.com/office/powerpoint/2010/main" val="18767306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6" name="5 İçerik Yer Tutucusu"/>
          <p:cNvSpPr>
            <a:spLocks noGrp="1"/>
          </p:cNvSpPr>
          <p:nvPr>
            <p:ph idx="1"/>
          </p:nvPr>
        </p:nvSpPr>
        <p:spPr>
          <a:xfrm>
            <a:off x="457200" y="428604"/>
            <a:ext cx="8229600" cy="5697559"/>
          </a:xfrm>
        </p:spPr>
        <p:txBody>
          <a:bodyPr>
            <a:normAutofit/>
          </a:bodyPr>
          <a:lstStyle/>
          <a:p>
            <a:pPr lvl="0"/>
            <a:endParaRPr lang="tr-TR" sz="2800" b="1" dirty="0"/>
          </a:p>
          <a:p>
            <a:pPr lvl="0"/>
            <a:endParaRPr lang="tr-TR" sz="2800" b="1" dirty="0"/>
          </a:p>
          <a:p>
            <a:pPr lvl="0"/>
            <a:endParaRPr lang="tr-TR" sz="2800" b="1" dirty="0"/>
          </a:p>
          <a:p>
            <a:pPr lvl="0"/>
            <a:endParaRPr lang="tr-TR" sz="2800" b="1" dirty="0">
              <a:latin typeface="Times New Roman" pitchFamily="18" charset="0"/>
              <a:cs typeface="Times New Roman" pitchFamily="18" charset="0"/>
            </a:endParaRPr>
          </a:p>
          <a:p>
            <a:pPr lvl="0"/>
            <a:r>
              <a:rPr lang="tr-TR" sz="2800" b="1" dirty="0">
                <a:latin typeface="Times New Roman" pitchFamily="18" charset="0"/>
                <a:cs typeface="Times New Roman" pitchFamily="18" charset="0"/>
              </a:rPr>
              <a:t>Süleymaniye Darüşşifa:</a:t>
            </a:r>
          </a:p>
          <a:p>
            <a:pPr lvl="0"/>
            <a:r>
              <a:rPr lang="tr-TR" sz="2400" b="1" dirty="0">
                <a:latin typeface="Times New Roman" pitchFamily="18" charset="0"/>
                <a:cs typeface="Times New Roman" pitchFamily="18" charset="0"/>
              </a:rPr>
              <a:t> </a:t>
            </a:r>
            <a:r>
              <a:rPr lang="tr-TR" sz="2400" dirty="0">
                <a:latin typeface="Times New Roman" pitchFamily="18" charset="0"/>
                <a:cs typeface="Times New Roman" pitchFamily="18" charset="0"/>
              </a:rPr>
              <a:t>Külliyenin bodrum katı akıl hastaları için kullanılmaktaydı.</a:t>
            </a:r>
          </a:p>
          <a:p>
            <a:r>
              <a:rPr lang="tr-TR" sz="2400" dirty="0">
                <a:latin typeface="Times New Roman" pitchFamily="18" charset="0"/>
                <a:cs typeface="Times New Roman" pitchFamily="18" charset="0"/>
              </a:rPr>
              <a:t>Darüşşifa 1843 yılından sonra sadece akıl hastalarına hizmet vermiştir. Cumhuriyet döneminden sonra medresenin büyük bir kısmı üzerinde Süleymaniye Doğum Evi yaptırılmıştır</a:t>
            </a:r>
            <a:r>
              <a:rPr lang="tr-TR" sz="2400" b="1" dirty="0">
                <a:latin typeface="Times New Roman" pitchFamily="18" charset="0"/>
                <a:cs typeface="Times New Roman" pitchFamily="18" charset="0"/>
              </a:rPr>
              <a:t>.</a:t>
            </a:r>
            <a:endParaRPr lang="tr-TR" sz="2400" dirty="0">
              <a:latin typeface="Times New Roman" pitchFamily="18" charset="0"/>
              <a:cs typeface="Times New Roman" pitchFamily="18" charset="0"/>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6 Resim" descr="fatih darüşşifası ile ilgili görsel sonucu"/>
          <p:cNvPicPr/>
          <p:nvPr/>
        </p:nvPicPr>
        <p:blipFill>
          <a:blip r:embed="rId3" cstate="print"/>
          <a:srcRect/>
          <a:stretch>
            <a:fillRect/>
          </a:stretch>
        </p:blipFill>
        <p:spPr bwMode="auto">
          <a:xfrm>
            <a:off x="2285984" y="142853"/>
            <a:ext cx="4714908" cy="2143140"/>
          </a:xfrm>
          <a:prstGeom prst="rect">
            <a:avLst/>
          </a:prstGeom>
          <a:noFill/>
          <a:ln w="9525">
            <a:noFill/>
            <a:miter lim="800000"/>
            <a:headEnd/>
            <a:tailEnd/>
          </a:ln>
        </p:spPr>
      </p:pic>
    </p:spTree>
    <p:extLst>
      <p:ext uri="{BB962C8B-B14F-4D97-AF65-F5344CB8AC3E}">
        <p14:creationId xmlns:p14="http://schemas.microsoft.com/office/powerpoint/2010/main" val="18767306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1000108"/>
          </a:xfrm>
        </p:spPr>
        <p:txBody>
          <a:bodyPr>
            <a:normAutofit/>
          </a:bodyPr>
          <a:lstStyle/>
          <a:p>
            <a:pPr marL="484632">
              <a:defRPr/>
            </a:pPr>
            <a:r>
              <a:rPr lang="tr-TR" dirty="0">
                <a:latin typeface="Times New Roman" pitchFamily="18" charset="0"/>
                <a:cs typeface="Times New Roman" pitchFamily="18" charset="0"/>
              </a:rPr>
              <a:t>KAYNAK:</a:t>
            </a:r>
            <a:endParaRPr lang="tr-TR" sz="31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5 İçerik Yer Tutucusu"/>
          <p:cNvSpPr>
            <a:spLocks noGrp="1"/>
          </p:cNvSpPr>
          <p:nvPr>
            <p:ph idx="1"/>
          </p:nvPr>
        </p:nvSpPr>
        <p:spPr>
          <a:xfrm>
            <a:off x="428596" y="571480"/>
            <a:ext cx="8229600" cy="5768997"/>
          </a:xfrm>
        </p:spPr>
        <p:txBody>
          <a:bodyPr>
            <a:normAutofit fontScale="62500" lnSpcReduction="20000"/>
          </a:bodyPr>
          <a:lstStyle/>
          <a:p>
            <a:pPr>
              <a:buNone/>
            </a:pPr>
            <a:endParaRPr lang="tr-TR" sz="2400" dirty="0"/>
          </a:p>
          <a:p>
            <a:r>
              <a:rPr lang="tr-TR" sz="2400" dirty="0"/>
              <a:t>1. Güvenç OR. Eski Türklerde Müzik İle Tedavi. Türkler. Cilt 3. Ankara: Yeni Türkiye Yayınları; 2002. 460-467.</a:t>
            </a:r>
          </a:p>
          <a:p>
            <a:r>
              <a:rPr lang="tr-TR" sz="2400" dirty="0"/>
              <a:t>  2. </a:t>
            </a:r>
            <a:r>
              <a:rPr lang="tr-TR" sz="2400" dirty="0" err="1"/>
              <a:t>Grebene</a:t>
            </a:r>
            <a:r>
              <a:rPr lang="tr-TR" sz="2400" dirty="0"/>
              <a:t> B, (ed). Müzikle Tedavi. Ankara: Güven </a:t>
            </a:r>
            <a:r>
              <a:rPr lang="tr-TR" sz="2400" dirty="0" err="1"/>
              <a:t>Kitabevi</a:t>
            </a:r>
            <a:r>
              <a:rPr lang="tr-TR" sz="2400" dirty="0"/>
              <a:t>; 1978.</a:t>
            </a:r>
          </a:p>
          <a:p>
            <a:r>
              <a:rPr lang="tr-TR" sz="2400" dirty="0"/>
              <a:t> 3. Ak AŞ, (ed). Avrupa ve Türk-İslam Medeniyetinde Müzikle Tedavi Tarihi Gelişimi ve Uygulamaları. Konya: </a:t>
            </a:r>
            <a:r>
              <a:rPr lang="tr-TR" sz="2400" dirty="0" err="1"/>
              <a:t>Özeğitim</a:t>
            </a:r>
            <a:r>
              <a:rPr lang="tr-TR" sz="2400" dirty="0"/>
              <a:t> Ltd. Şti; 1997.</a:t>
            </a:r>
          </a:p>
          <a:p>
            <a:r>
              <a:rPr lang="tr-TR" sz="2400" dirty="0"/>
              <a:t> 4. Çoban A, (ed) . </a:t>
            </a:r>
            <a:r>
              <a:rPr lang="tr-TR" sz="2400" dirty="0" err="1"/>
              <a:t>Müzikterapi</a:t>
            </a:r>
            <a:r>
              <a:rPr lang="tr-TR" sz="2400" dirty="0"/>
              <a:t>. Ruh Sağlığı İçin Müzikle Tedavi. İstanbul: </a:t>
            </a:r>
            <a:r>
              <a:rPr lang="tr-TR" sz="2400" dirty="0" err="1"/>
              <a:t>Timaş</a:t>
            </a:r>
            <a:r>
              <a:rPr lang="tr-TR" sz="2400" dirty="0"/>
              <a:t> Yayınları; 2005.</a:t>
            </a:r>
          </a:p>
          <a:p>
            <a:r>
              <a:rPr lang="tr-TR" sz="2400" dirty="0"/>
              <a:t> 5. Akdeniz N. Osmanlılarda Hekim ve Hekim Ahlakı (Doktora Tezi). İstanbul: İstanbul Üniversitesi; 1977.</a:t>
            </a:r>
          </a:p>
          <a:p>
            <a:r>
              <a:rPr lang="tr-TR" sz="2400" dirty="0"/>
              <a:t> 6. Erkan M, Şahin S. Türklerde Müzikle Ruh ve Sinir Hastalıklarının Tedavisi. Kayseri Üniversitesi Gevher Nesibe Bilim Haftası ve Tıp Günleri, </a:t>
            </a:r>
          </a:p>
          <a:p>
            <a:r>
              <a:rPr lang="tr-TR" sz="2400" dirty="0"/>
              <a:t>Kayseri 11 – 13 Mart 1982; s.572-579.</a:t>
            </a:r>
          </a:p>
          <a:p>
            <a:r>
              <a:rPr lang="tr-TR" sz="2400" dirty="0"/>
              <a:t>ABDÜLBÂKÎ, M. F., 1982,</a:t>
            </a:r>
          </a:p>
          <a:p>
            <a:r>
              <a:rPr lang="tr-TR" sz="2400" dirty="0"/>
              <a:t> El-</a:t>
            </a:r>
            <a:r>
              <a:rPr lang="tr-TR" sz="2400" dirty="0" err="1"/>
              <a:t>Mu’cemü’l</a:t>
            </a:r>
            <a:r>
              <a:rPr lang="tr-TR" sz="2400" dirty="0"/>
              <a:t>-</a:t>
            </a:r>
            <a:r>
              <a:rPr lang="tr-TR" sz="2400" dirty="0" err="1"/>
              <a:t>Müfehres</a:t>
            </a:r>
            <a:r>
              <a:rPr lang="tr-TR" sz="2400" dirty="0"/>
              <a:t> </a:t>
            </a:r>
            <a:r>
              <a:rPr lang="tr-TR" sz="2400" dirty="0" err="1"/>
              <a:t>li</a:t>
            </a:r>
            <a:r>
              <a:rPr lang="tr-TR" sz="2400" dirty="0"/>
              <a:t>-</a:t>
            </a:r>
            <a:r>
              <a:rPr lang="tr-TR" sz="2400" dirty="0" err="1"/>
              <a:t>Elfâzi’lKur’âni’l</a:t>
            </a:r>
            <a:r>
              <a:rPr lang="tr-TR" sz="2400" dirty="0"/>
              <a:t>-</a:t>
            </a:r>
            <a:r>
              <a:rPr lang="tr-TR" sz="2400" dirty="0" err="1"/>
              <a:t>Kerîm</a:t>
            </a:r>
            <a:r>
              <a:rPr lang="tr-TR" sz="2400" dirty="0"/>
              <a:t>, </a:t>
            </a:r>
          </a:p>
          <a:p>
            <a:r>
              <a:rPr lang="tr-TR" sz="2400" dirty="0"/>
              <a:t>El-</a:t>
            </a:r>
            <a:r>
              <a:rPr lang="tr-TR" sz="2400" dirty="0" err="1"/>
              <a:t>Mektebet’ül</a:t>
            </a:r>
            <a:r>
              <a:rPr lang="tr-TR" sz="2400" dirty="0"/>
              <a:t>-</a:t>
            </a:r>
            <a:r>
              <a:rPr lang="tr-TR" sz="2400" dirty="0" err="1"/>
              <a:t>İslamiyye</a:t>
            </a:r>
            <a:r>
              <a:rPr lang="tr-TR" sz="2400" dirty="0"/>
              <a:t>, İstanbul, 782s. </a:t>
            </a:r>
          </a:p>
          <a:p>
            <a:r>
              <a:rPr lang="tr-TR" sz="2400" dirty="0"/>
              <a:t> AHMED b. </a:t>
            </a:r>
            <a:r>
              <a:rPr lang="tr-TR" sz="2400" dirty="0" err="1"/>
              <a:t>Hanbel</a:t>
            </a:r>
            <a:r>
              <a:rPr lang="tr-TR" sz="2400" dirty="0"/>
              <a:t>, 1992. </a:t>
            </a:r>
            <a:r>
              <a:rPr lang="tr-TR" sz="2400" dirty="0" err="1"/>
              <a:t>Müsnedü</a:t>
            </a:r>
            <a:r>
              <a:rPr lang="tr-TR" sz="2400" dirty="0"/>
              <a:t> </a:t>
            </a:r>
            <a:r>
              <a:rPr lang="tr-TR" sz="2400" dirty="0" err="1"/>
              <a:t>Ahmed</a:t>
            </a:r>
            <a:r>
              <a:rPr lang="tr-TR" sz="2400" dirty="0"/>
              <a:t> b. </a:t>
            </a:r>
            <a:r>
              <a:rPr lang="tr-TR" sz="2400" dirty="0" err="1"/>
              <a:t>Hanbel</a:t>
            </a:r>
            <a:r>
              <a:rPr lang="tr-TR" sz="2400" dirty="0"/>
              <a:t>, Çağrı Yayınları, İstanbul, I-</a:t>
            </a:r>
            <a:r>
              <a:rPr lang="tr-TR" sz="2400" dirty="0" err="1"/>
              <a:t>VIc</a:t>
            </a:r>
            <a:r>
              <a:rPr lang="tr-TR" sz="2400" dirty="0"/>
              <a:t>.</a:t>
            </a:r>
          </a:p>
          <a:p>
            <a:r>
              <a:rPr lang="tr-TR" sz="2400" dirty="0"/>
              <a:t>  ÂLÛSÎ, Ş. M., 2000. </a:t>
            </a:r>
            <a:r>
              <a:rPr lang="tr-TR" sz="2400" dirty="0" err="1"/>
              <a:t>Rûhu’l</a:t>
            </a:r>
            <a:r>
              <a:rPr lang="tr-TR" sz="2400" dirty="0"/>
              <a:t>-</a:t>
            </a:r>
            <a:r>
              <a:rPr lang="tr-TR" sz="2400" dirty="0" err="1"/>
              <a:t>Me’ânî</a:t>
            </a:r>
            <a:r>
              <a:rPr lang="tr-TR" sz="2400" dirty="0"/>
              <a:t> </a:t>
            </a:r>
            <a:r>
              <a:rPr lang="tr-TR" sz="2400" dirty="0" err="1"/>
              <a:t>fî</a:t>
            </a:r>
            <a:r>
              <a:rPr lang="tr-TR" sz="2400" dirty="0"/>
              <a:t> </a:t>
            </a:r>
            <a:r>
              <a:rPr lang="tr-TR" sz="2400" dirty="0" err="1"/>
              <a:t>Tefsîri’l</a:t>
            </a:r>
            <a:r>
              <a:rPr lang="tr-TR" sz="2400" dirty="0"/>
              <a:t>-</a:t>
            </a:r>
            <a:r>
              <a:rPr lang="tr-TR" sz="2400" dirty="0" err="1"/>
              <a:t>Kur’âni’l</a:t>
            </a:r>
            <a:r>
              <a:rPr lang="tr-TR" sz="2400" dirty="0"/>
              <a:t>-</a:t>
            </a:r>
            <a:r>
              <a:rPr lang="tr-TR" sz="2400" dirty="0" err="1"/>
              <a:t>Azîm</a:t>
            </a:r>
            <a:r>
              <a:rPr lang="tr-TR" sz="2400" dirty="0"/>
              <a:t> </a:t>
            </a:r>
            <a:r>
              <a:rPr lang="tr-TR" sz="2400" dirty="0" err="1"/>
              <a:t>ve’s</a:t>
            </a:r>
            <a:r>
              <a:rPr lang="tr-TR" sz="2400" dirty="0"/>
              <a:t>-</a:t>
            </a:r>
            <a:r>
              <a:rPr lang="tr-TR" sz="2400" dirty="0" err="1"/>
              <a:t>Seb’i’l</a:t>
            </a:r>
            <a:r>
              <a:rPr lang="tr-TR" sz="2400" dirty="0"/>
              <a:t>-</a:t>
            </a:r>
            <a:r>
              <a:rPr lang="tr-TR" sz="2400" dirty="0" err="1"/>
              <a:t>Mesânî</a:t>
            </a:r>
            <a:r>
              <a:rPr lang="tr-TR" sz="2400" dirty="0"/>
              <a:t>, </a:t>
            </a:r>
            <a:r>
              <a:rPr lang="tr-TR" sz="2400" dirty="0" err="1"/>
              <a:t>Dâru</a:t>
            </a:r>
            <a:r>
              <a:rPr lang="tr-TR" sz="2400" dirty="0"/>
              <a:t> </a:t>
            </a:r>
            <a:r>
              <a:rPr lang="tr-TR" sz="2400" dirty="0" err="1"/>
              <a:t>İhyâi't</a:t>
            </a:r>
            <a:r>
              <a:rPr lang="tr-TR" sz="2400" dirty="0"/>
              <a:t>-</a:t>
            </a:r>
            <a:r>
              <a:rPr lang="tr-TR" sz="2400" dirty="0" err="1"/>
              <a:t>Türâsi'l</a:t>
            </a:r>
            <a:r>
              <a:rPr lang="tr-TR" sz="2400" dirty="0"/>
              <a:t>-Arabî, I. Baskı, Beyrut, I-</a:t>
            </a:r>
            <a:r>
              <a:rPr lang="tr-TR" sz="2400" dirty="0" err="1"/>
              <a:t>XXXc</a:t>
            </a:r>
            <a:r>
              <a:rPr lang="tr-TR" sz="2400" dirty="0"/>
              <a:t>.</a:t>
            </a:r>
          </a:p>
          <a:p>
            <a:r>
              <a:rPr lang="tr-TR" sz="2400" dirty="0"/>
              <a:t> ATEŞ, S., 1991. Yüce Kuranın Çağdaş Tefsiri, Yeni Ufuklar Neşriyat, İstanbul, I-</a:t>
            </a:r>
            <a:r>
              <a:rPr lang="tr-TR" sz="2400" dirty="0" err="1"/>
              <a:t>IXc</a:t>
            </a:r>
            <a:r>
              <a:rPr lang="tr-TR" sz="2400" dirty="0"/>
              <a:t>.</a:t>
            </a:r>
          </a:p>
          <a:p>
            <a:r>
              <a:rPr lang="tr-TR" sz="2400" dirty="0"/>
              <a:t> AYDINLI, A., 1999. “</a:t>
            </a:r>
            <a:r>
              <a:rPr lang="tr-TR" sz="2400" dirty="0" err="1"/>
              <a:t>İbn</a:t>
            </a:r>
            <a:r>
              <a:rPr lang="tr-TR" sz="2400" dirty="0"/>
              <a:t> Ümmi </a:t>
            </a:r>
            <a:r>
              <a:rPr lang="tr-TR" sz="2400" dirty="0" err="1"/>
              <a:t>Mektûm</a:t>
            </a:r>
            <a:r>
              <a:rPr lang="tr-TR" sz="2400" dirty="0"/>
              <a:t>”, DİA, TDV Yay., İstanbul,  c. XX, </a:t>
            </a:r>
            <a:r>
              <a:rPr lang="tr-TR" sz="2400" dirty="0" err="1"/>
              <a:t>ss</a:t>
            </a:r>
            <a:r>
              <a:rPr lang="tr-TR" sz="2400" dirty="0"/>
              <a:t>. 434–435.</a:t>
            </a:r>
          </a:p>
          <a:p>
            <a:r>
              <a:rPr lang="tr-TR" sz="2400" dirty="0"/>
              <a:t>    BEYHAKÎ, A., 1994. </a:t>
            </a:r>
            <a:r>
              <a:rPr lang="tr-TR" sz="2400" dirty="0" err="1"/>
              <a:t>Sünenü'l</a:t>
            </a:r>
            <a:r>
              <a:rPr lang="tr-TR" sz="2400" dirty="0"/>
              <a:t>-</a:t>
            </a:r>
            <a:r>
              <a:rPr lang="tr-TR" sz="2400" dirty="0" err="1"/>
              <a:t>Kübrâ</a:t>
            </a:r>
            <a:r>
              <a:rPr lang="tr-TR" sz="2400" dirty="0"/>
              <a:t>, </a:t>
            </a:r>
            <a:r>
              <a:rPr lang="tr-TR" sz="2400" dirty="0" err="1"/>
              <a:t>Tahkîk</a:t>
            </a:r>
            <a:r>
              <a:rPr lang="tr-TR" sz="2400" dirty="0"/>
              <a:t>, Muhammed </a:t>
            </a:r>
            <a:r>
              <a:rPr lang="tr-TR" sz="2400" dirty="0" err="1"/>
              <a:t>Abdul</a:t>
            </a:r>
            <a:r>
              <a:rPr lang="tr-TR" sz="2400" dirty="0"/>
              <a:t>-</a:t>
            </a:r>
            <a:r>
              <a:rPr lang="tr-TR" sz="2400" dirty="0" err="1"/>
              <a:t>Kâdir</a:t>
            </a:r>
            <a:r>
              <a:rPr lang="tr-TR" sz="2400" dirty="0"/>
              <a:t> </a:t>
            </a:r>
            <a:r>
              <a:rPr lang="tr-TR" sz="2400" dirty="0" err="1"/>
              <a:t>Atâ</a:t>
            </a:r>
            <a:r>
              <a:rPr lang="tr-TR" sz="2400" dirty="0"/>
              <a:t>, </a:t>
            </a:r>
            <a:r>
              <a:rPr lang="tr-TR" sz="2400" dirty="0" err="1"/>
              <a:t>Mektebetü</a:t>
            </a:r>
            <a:r>
              <a:rPr lang="tr-TR" sz="2400" dirty="0"/>
              <a:t> </a:t>
            </a:r>
            <a:r>
              <a:rPr lang="tr-TR" sz="2400" dirty="0" err="1"/>
              <a:t>Dârü’l</a:t>
            </a:r>
            <a:r>
              <a:rPr lang="tr-TR" sz="2400" dirty="0"/>
              <a:t>-</a:t>
            </a:r>
            <a:r>
              <a:rPr lang="tr-TR" sz="2400" dirty="0" err="1"/>
              <a:t>Bâz</a:t>
            </a:r>
            <a:r>
              <a:rPr lang="tr-TR" sz="2400" dirty="0"/>
              <a:t>, </a:t>
            </a:r>
            <a:r>
              <a:rPr lang="tr-TR" sz="2400" dirty="0" err="1"/>
              <a:t>Mekketü’lMekerreme</a:t>
            </a:r>
            <a:r>
              <a:rPr lang="tr-TR" sz="2400" dirty="0"/>
              <a:t>, I-</a:t>
            </a:r>
            <a:r>
              <a:rPr lang="tr-TR" sz="2400" dirty="0" err="1"/>
              <a:t>Xc</a:t>
            </a:r>
            <a:r>
              <a:rPr lang="tr-TR" sz="2400" dirty="0"/>
              <a:t>. </a:t>
            </a:r>
          </a:p>
          <a:p>
            <a:r>
              <a:rPr lang="tr-TR" sz="2400" dirty="0"/>
              <a:t>BEYZÂVÎ, Abdullah b. Ömer b. Muhammed eş-</a:t>
            </a:r>
            <a:r>
              <a:rPr lang="tr-TR" sz="2400" dirty="0" err="1"/>
              <a:t>Şîrâzî</a:t>
            </a:r>
            <a:r>
              <a:rPr lang="tr-TR" sz="2400" dirty="0"/>
              <a:t>, 1999. </a:t>
            </a:r>
            <a:r>
              <a:rPr lang="tr-TR" sz="2400" dirty="0" err="1"/>
              <a:t>Envâru’t</a:t>
            </a:r>
            <a:r>
              <a:rPr lang="tr-TR" sz="2400" dirty="0"/>
              <a:t>-</a:t>
            </a:r>
            <a:r>
              <a:rPr lang="tr-TR" sz="2400" dirty="0" err="1"/>
              <a:t>Tenzîl</a:t>
            </a:r>
            <a:r>
              <a:rPr lang="tr-TR" sz="2400" dirty="0"/>
              <a:t> ve </a:t>
            </a:r>
            <a:r>
              <a:rPr lang="tr-TR" sz="2400" dirty="0" err="1"/>
              <a:t>Esrâru’t</a:t>
            </a:r>
            <a:r>
              <a:rPr lang="tr-TR" sz="2400" dirty="0"/>
              <a:t>-</a:t>
            </a:r>
            <a:r>
              <a:rPr lang="tr-TR" sz="2400" dirty="0" err="1"/>
              <a:t>Te’vîl</a:t>
            </a:r>
            <a:r>
              <a:rPr lang="tr-TR" sz="2400" dirty="0"/>
              <a:t>, </a:t>
            </a:r>
            <a:r>
              <a:rPr lang="tr-TR" sz="2400" dirty="0" err="1"/>
              <a:t>Dar’ül</a:t>
            </a:r>
            <a:r>
              <a:rPr lang="tr-TR" sz="2400" dirty="0"/>
              <a:t>-</a:t>
            </a:r>
            <a:r>
              <a:rPr lang="tr-TR" sz="2400" dirty="0" err="1"/>
              <a:t>Fikr</a:t>
            </a:r>
            <a:r>
              <a:rPr lang="tr-TR" sz="2400" dirty="0"/>
              <a:t>, Beyrut, I-</a:t>
            </a:r>
            <a:r>
              <a:rPr lang="tr-TR" sz="2400" dirty="0" err="1"/>
              <a:t>Vc</a:t>
            </a:r>
            <a:endParaRPr lang="tr-TR" sz="2400" dirty="0"/>
          </a:p>
          <a:p>
            <a:r>
              <a:rPr lang="tr-TR" sz="2400" dirty="0"/>
              <a:t>. BUHÂRÎ, .İ., 1992. el- </a:t>
            </a:r>
            <a:r>
              <a:rPr lang="tr-TR" sz="2400" dirty="0" err="1"/>
              <a:t>Câmiu’s</a:t>
            </a:r>
            <a:r>
              <a:rPr lang="tr-TR" sz="2400" dirty="0"/>
              <a:t>-</a:t>
            </a:r>
            <a:r>
              <a:rPr lang="tr-TR" sz="2400" dirty="0" err="1"/>
              <a:t>Sahîh</a:t>
            </a:r>
            <a:r>
              <a:rPr lang="tr-TR" sz="2400" dirty="0"/>
              <a:t>, Çağrı Yay., İstanbul, I-</a:t>
            </a:r>
            <a:r>
              <a:rPr lang="tr-TR" sz="2400" dirty="0" err="1"/>
              <a:t>VIIIc</a:t>
            </a:r>
            <a:r>
              <a:rPr lang="tr-TR" sz="2400" dirty="0"/>
              <a:t>. </a:t>
            </a:r>
          </a:p>
          <a:p>
            <a:r>
              <a:rPr lang="tr-TR" sz="2400" dirty="0"/>
              <a:t>CARULLAH, M., 1996. İlâhî Adalet, Pınar Yayınları, İstanbul</a:t>
            </a:r>
          </a:p>
          <a:p>
            <a:endParaRPr lang="tr-TR" sz="2400" dirty="0"/>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30693"/>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TotalTime>
  <Words>3143</Words>
  <Application>Microsoft Office PowerPoint</Application>
  <PresentationFormat>Ekran Gösterisi (4:3)</PresentationFormat>
  <Paragraphs>213</Paragraphs>
  <Slides>46</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46</vt:i4>
      </vt:variant>
    </vt:vector>
  </HeadingPairs>
  <TitlesOfParts>
    <vt:vector size="50" baseType="lpstr">
      <vt:lpstr>Arial</vt:lpstr>
      <vt:lpstr>Calibri</vt:lpstr>
      <vt:lpstr>Times New Roman</vt:lpstr>
      <vt:lpstr>Ofis Teması</vt:lpstr>
      <vt:lpstr>PowerPoint Sunusu</vt:lpstr>
      <vt:lpstr>İÇİNDEKİLER;</vt:lpstr>
      <vt:lpstr>İSLAMİYET DIŞI TOPLUMLARDA ENGELLİLER;</vt:lpstr>
      <vt:lpstr> </vt:lpstr>
      <vt:lpstr>KURAN’DA ENGELLİLER:</vt:lpstr>
      <vt:lpstr>PowerPoint Sunusu</vt:lpstr>
      <vt:lpstr> </vt:lpstr>
      <vt:lpstr> </vt:lpstr>
      <vt:lpstr>PowerPoint Sunusu</vt:lpstr>
      <vt:lpstr> </vt:lpstr>
      <vt:lpstr>PowerPoint Sunusu</vt:lpstr>
      <vt:lpstr>HZ.MUHAMMET  DÖNEMİ  ENGELLİLER: </vt:lpstr>
      <vt:lpstr> </vt:lpstr>
      <vt:lpstr> </vt:lpstr>
      <vt:lpstr> </vt:lpstr>
      <vt:lpstr>PowerPoint Sunusu</vt:lpstr>
      <vt:lpstr> </vt:lpstr>
      <vt:lpstr> </vt:lpstr>
      <vt:lpstr> </vt:lpstr>
      <vt:lpstr> </vt:lpstr>
      <vt:lpstr> </vt:lpstr>
      <vt:lpstr> </vt:lpstr>
      <vt:lpstr>PowerPoint Sunusu</vt:lpstr>
      <vt:lpstr> </vt:lpstr>
      <vt:lpstr>PowerPoint Sunusu</vt:lpstr>
      <vt:lpstr> </vt:lpstr>
      <vt:lpstr> </vt:lpstr>
      <vt:lpstr>PowerPoint Sunusu</vt:lpstr>
      <vt:lpstr> </vt:lpstr>
      <vt:lpstr> </vt:lpstr>
      <vt:lpstr>PowerPoint Sunusu</vt:lpstr>
      <vt:lpstr> </vt:lpstr>
      <vt:lpstr> </vt:lpstr>
      <vt:lpstr> </vt:lpstr>
      <vt:lpstr> </vt:lpstr>
      <vt:lpstr> </vt:lpstr>
      <vt:lpstr>PowerPoint Sunusu</vt:lpstr>
      <vt:lpstr> </vt:lpstr>
      <vt:lpstr> </vt:lpstr>
      <vt:lpstr> </vt:lpstr>
      <vt:lpstr> </vt:lpstr>
      <vt:lpstr> </vt:lpstr>
      <vt:lpstr> </vt:lpstr>
      <vt:lpstr> </vt:lpstr>
      <vt:lpstr> </vt:lpstr>
      <vt:lpstr>KAYNAK: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CASPER</dc:creator>
  <cp:lastModifiedBy>mahmut keskin</cp:lastModifiedBy>
  <cp:revision>25</cp:revision>
  <dcterms:created xsi:type="dcterms:W3CDTF">2020-01-14T10:45:38Z</dcterms:created>
  <dcterms:modified xsi:type="dcterms:W3CDTF">2021-02-14T15:42:48Z</dcterms:modified>
</cp:coreProperties>
</file>